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Epidemiology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Acute lymphocytic leukemia in the United States has a reported incidence rate of 1.9 per 100,000 men and women per year and a death rate of 0.4 per 100,000 men and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women per year. SEER reported 126,118 people living with acute lymphocytic leukemia in 2023 and a 5-year relative survival of 73.2% during 2016–2022.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2700103" cy="1577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77239" y="1823871"/>
            <a:ext cx="591999" cy="591999"/>
          </a:xfrm>
          <a:prstGeom prst="ellipse">
            <a:avLst/>
          </a:prstGeom>
          <a:solidFill>
            <a:srgbClr val="E4EC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98646" y="1942270"/>
            <a:ext cx="149183" cy="149183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rapezoid 13"/>
          <p:cNvSpPr/>
          <p:nvPr/>
        </p:nvSpPr>
        <p:spPr>
          <a:xfrm>
            <a:off x="727606" y="2064601"/>
            <a:ext cx="291263" cy="177599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7637" y="1823871"/>
            <a:ext cx="1658187" cy="85099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1.9 per</a:t>
            </a:r>
          </a:p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100,000 per</a:t>
            </a:r>
          </a:p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year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7239" y="2769588"/>
            <a:ext cx="414399" cy="4143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7239" y="2882066"/>
            <a:ext cx="2368585" cy="18747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Incidence rate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01022" y="1658112"/>
            <a:ext cx="2700103" cy="1577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466781" y="1823871"/>
            <a:ext cx="591999" cy="591999"/>
          </a:xfrm>
          <a:prstGeom prst="ellipse">
            <a:avLst/>
          </a:prstGeom>
          <a:solidFill>
            <a:srgbClr val="E1F5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Heart 19"/>
          <p:cNvSpPr/>
          <p:nvPr/>
        </p:nvSpPr>
        <p:spPr>
          <a:xfrm>
            <a:off x="3585180" y="1963582"/>
            <a:ext cx="355199" cy="305471"/>
          </a:xfrm>
          <a:prstGeom prst="hear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177179" y="1823871"/>
            <a:ext cx="1658187" cy="85099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0.4 per</a:t>
            </a:r>
          </a:p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100,000 per</a:t>
            </a:r>
          </a:p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year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66781" y="2769588"/>
            <a:ext cx="414399" cy="41439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466781" y="2882066"/>
            <a:ext cx="2368585" cy="18747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Death rate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0564" y="1658112"/>
            <a:ext cx="2700103" cy="1577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356323" y="1823871"/>
            <a:ext cx="591999" cy="591999"/>
          </a:xfrm>
          <a:prstGeom prst="ellipse">
            <a:avLst/>
          </a:prstGeom>
          <a:solidFill>
            <a:srgbClr val="EEE9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577730" y="1942270"/>
            <a:ext cx="149183" cy="149183"/>
          </a:xfrm>
          <a:prstGeom prst="ellipse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rapezoid 26"/>
          <p:cNvSpPr/>
          <p:nvPr/>
        </p:nvSpPr>
        <p:spPr>
          <a:xfrm>
            <a:off x="6506690" y="2064601"/>
            <a:ext cx="291263" cy="177599"/>
          </a:xfrm>
          <a:prstGeom prst="trapezoid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66721" y="1823871"/>
            <a:ext cx="1658187" cy="28366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126,118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56323" y="2510589"/>
            <a:ext cx="414399" cy="41439"/>
          </a:xfrm>
          <a:prstGeom prst="rect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56323" y="2623067"/>
            <a:ext cx="2368585" cy="446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Estimated US prevalence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80106" y="1658112"/>
            <a:ext cx="2700103" cy="1577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245865" y="1823871"/>
            <a:ext cx="591999" cy="591999"/>
          </a:xfrm>
          <a:prstGeom prst="ellipse">
            <a:avLst/>
          </a:prstGeom>
          <a:solidFill>
            <a:srgbClr val="DFF7F1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364264" y="2137630"/>
            <a:ext cx="85247" cy="15983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485032" y="2055934"/>
            <a:ext cx="85247" cy="241535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605800" y="1977790"/>
            <a:ext cx="85247" cy="31967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56263" y="1823871"/>
            <a:ext cx="1658187" cy="28366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73.2%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245865" y="2510589"/>
            <a:ext cx="414399" cy="4143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45865" y="2623067"/>
            <a:ext cx="2368585" cy="446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5-year relative survival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11480" y="3424735"/>
            <a:ext cx="2700103" cy="1318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577239" y="3590494"/>
            <a:ext cx="591999" cy="591999"/>
          </a:xfrm>
          <a:prstGeom prst="ellipse">
            <a:avLst/>
          </a:prstGeom>
          <a:solidFill>
            <a:srgbClr val="E4EC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98646" y="3708893"/>
            <a:ext cx="149183" cy="149183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rapezoid 41"/>
          <p:cNvSpPr/>
          <p:nvPr/>
        </p:nvSpPr>
        <p:spPr>
          <a:xfrm>
            <a:off x="727606" y="3831224"/>
            <a:ext cx="291263" cy="177599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287637" y="3590494"/>
            <a:ext cx="1658187" cy="28366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&lt;20 years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77239" y="4277212"/>
            <a:ext cx="414399" cy="4143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77239" y="4389690"/>
            <a:ext cx="2368585" cy="187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Most frequently diagnosed age group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301022" y="3424735"/>
            <a:ext cx="2700103" cy="1318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3466781" y="3590494"/>
            <a:ext cx="591999" cy="591999"/>
          </a:xfrm>
          <a:prstGeom prst="ellipse">
            <a:avLst/>
          </a:prstGeom>
          <a:solidFill>
            <a:srgbClr val="E1F5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688188" y="3708893"/>
            <a:ext cx="149183" cy="149183"/>
          </a:xfrm>
          <a:prstGeom prst="ellipse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rapezoid 48"/>
          <p:cNvSpPr/>
          <p:nvPr/>
        </p:nvSpPr>
        <p:spPr>
          <a:xfrm>
            <a:off x="3617148" y="3831224"/>
            <a:ext cx="291263" cy="177599"/>
          </a:xfrm>
          <a:prstGeom prst="trapezoid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177179" y="3590494"/>
            <a:ext cx="1658187" cy="28366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2 to 5 years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466781" y="4277212"/>
            <a:ext cx="414399" cy="41439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466781" y="4389690"/>
            <a:ext cx="2368585" cy="187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Peak pediatric incidence age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cohorting should distinguish pediatric, adolescent and young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adult, and adult populations because disease incidence and outcomes differ by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age setting. Subpopulation segmentation is also relevant for adult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Philadelphia chromosome-negative B-cell ALL because outcome data were reported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separately for this subgroup.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5789230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570026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182674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015349" y="5291582"/>
            <a:ext cx="61918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 Gho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744265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356913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0189588" y="529158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5789230" y="5675630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933182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Patient Population &amp; Segmentation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segments ALL populations by age group, lineage, molecular subtype, MRD status, and risk category. B-cell lineage disease represented 79.3% of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cases and T-cell lineage disease represented 20.7% in the cited immunophenotyping dataset.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28656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2620" y="1658112"/>
            <a:ext cx="4162500" cy="28656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75" b="1" i="0">
                <a:solidFill>
                  <a:srgbClr val="47556B"/>
                </a:solidFill>
                <a:latin typeface="Calibri"/>
              </a:rPr>
              <a:t>SEGMENT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7402" y="1658112"/>
            <a:ext cx="2030862" cy="28656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75" b="1" i="0">
                <a:solidFill>
                  <a:srgbClr val="47556B"/>
                </a:solidFill>
                <a:latin typeface="Calibri"/>
              </a:rPr>
              <a:t>APPROXIMATE SHARE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0546" y="1658112"/>
            <a:ext cx="4568526" cy="28656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75" b="1" i="0">
                <a:solidFill>
                  <a:srgbClr val="47556B"/>
                </a:solidFill>
                <a:latin typeface="Calibri"/>
              </a:rPr>
              <a:t>DEFINING FEATURE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620" y="1944677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Children and adolescents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77402" y="1944677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Most common population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0546" y="1944677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Most frequently diagnosed among people aged &lt;20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28896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2620" y="2294455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Childhood ALL peak incidence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77402" y="2294455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0546" y="2294455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Peak incidence between 2 and 5 years of age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63874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2620" y="2644233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B-cell acute lymphoblastic leukemia (B-ALL)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77402" y="2644233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79.3%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0546" y="2644233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CD19, CD22, cytoplasmic CD79a markers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298852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620" y="2994011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T-cell acute lymphoblastic leukemia (T-ALL)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77402" y="2994011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20.7%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0546" y="2994011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Cytoplasmic CD3 and CD5 markers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33830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2620" y="3343789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Philadelphia chromosome-negative B-cell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77402" y="3343789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0546" y="3343789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Adult B-cell ALL molecular subgroup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68808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2620" y="3693567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ZNF384-rearranged B-cell ALL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77402" y="3693567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Rare subtype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10546" y="3693567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EP300::ZNF384 and TCF3::ZNF384 fusion partners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0378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12620" y="4043345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MRD-negative patients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77402" y="4043345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10546" y="4043345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Treatment segmentation by MRD status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38763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2620" y="4393123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Patients in MRD-positive CR1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77402" y="4393123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110546" y="4393123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Higher-risk treatment cohort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473741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11480" y="1658112"/>
            <a:ext cx="11368735" cy="308478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line-of-therapy analyses should preserve biologic and risk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subgroup definitions, including B-cell versus T-cell lineage, Philadelphia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chromosome status, MRD status, and age setting. These cohort-defining forks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are directly linked to treatment selection and transplant consideration in the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supplied evidence.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5789230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401878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014526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795322" y="529158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939274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771949" y="529158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448986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Disease Definition &amp; Taxonomy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ALL is described as a group of rare Non-Hodgkin lymphoma characterized by malignant proliferation of lymphoid cells blocked at an early stage of differentiation. The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supplied evidence classifies disease by lineage, molecular subgroup, and treatment-relevant biologic features.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224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2271" y="1658112"/>
            <a:ext cx="3607672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CLASSIFICATION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7" y="1658112"/>
            <a:ext cx="1996356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CATEGORY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9466" y="1658112"/>
            <a:ext cx="5039954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NOTE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2271" y="2000355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27" y="2000355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Rare Non-Hodgkin lymphoma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9466" y="2000355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Malignant lymphoid proliferation affecting marrow and blood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4126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2271" y="2418093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B-cell acute lymphoblastic leukemia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1527" y="2418093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Lineage subtype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19466" y="2418093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Defined using CD19, CD22, cytoplasmic CD79a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303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2271" y="2835831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T-cell acute lymphoblastic leukemia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1527" y="2835831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Lineage subtype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9466" y="2835831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Defined using cytoplasmic CD3 and CD5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480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2271" y="3253569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Philadelphia chromosome-negative B-cell ALL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1527" y="3253569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Molecular subgroup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19466" y="3253569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Adult treatment-linked subgroup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6582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2271" y="3671307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ZNF384-rearranged B-cell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1527" y="3671307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Molecular subgroup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19466" y="3671307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Includes EP300::ZNF384 and TCF3::ZNF384 fusions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0835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2271" y="4089045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MRD-positive CR1 disease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81527" y="4089045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Risk subgroup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19466" y="4089045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Used for treatment stratification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5012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2271" y="4506783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Higher-risk subsets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81527" y="4506783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Risk category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19466" y="4506783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May require allogeneic transplantation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91903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658112"/>
            <a:ext cx="11368735" cy="326640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 taxonomy in claims research should retain lineage, molecular subgroup,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and MRD-based risk segmentation because these categories define treatment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pathways and transplant eligibility. The evidence also supports separating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adult Philadelphia chromosome-negative B-cell ALL from broader ALL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populations.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70026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182674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795322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40797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240645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10073320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89230" y="5857240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466267" y="585724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Diagnostic Foundation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79502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61214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429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evidence describes a diagnostic workflow based on bone marrow assessment, morphology, cytochemical testing, immunophenotyping, cytogenetics,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and lumbar puncture evaluation.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140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089381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2572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Bone marrow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aspiration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85383" y="3146449"/>
            <a:ext cx="92171" cy="172821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515960" y="3058118"/>
            <a:ext cx="92171" cy="26115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646536" y="2973627"/>
            <a:ext cx="92171" cy="345643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032395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Morphology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26231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7" name="Chevron 26"/>
          <p:cNvSpPr/>
          <p:nvPr/>
        </p:nvSpPr>
        <p:spPr>
          <a:xfrm>
            <a:off x="3335959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0" name="Oval 29"/>
          <p:cNvSpPr/>
          <p:nvPr/>
        </p:nvSpPr>
        <p:spPr>
          <a:xfrm>
            <a:off x="3904133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rapezoid 30"/>
          <p:cNvSpPr/>
          <p:nvPr/>
        </p:nvSpPr>
        <p:spPr>
          <a:xfrm>
            <a:off x="3827324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439771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Cytochemical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analysis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33607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4" name="Chevron 33"/>
          <p:cNvSpPr/>
          <p:nvPr/>
        </p:nvSpPr>
        <p:spPr>
          <a:xfrm>
            <a:off x="4743335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200135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330711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461288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47147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Flow cytometric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immunophenotyping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40983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2" name="Chevron 41"/>
          <p:cNvSpPr/>
          <p:nvPr/>
        </p:nvSpPr>
        <p:spPr>
          <a:xfrm>
            <a:off x="6150711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5" name="Wave 44"/>
          <p:cNvSpPr/>
          <p:nvPr/>
        </p:nvSpPr>
        <p:spPr>
          <a:xfrm>
            <a:off x="6607511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54523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Lineage marker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evaluation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448359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8" name="Chevron 47"/>
          <p:cNvSpPr/>
          <p:nvPr/>
        </p:nvSpPr>
        <p:spPr>
          <a:xfrm>
            <a:off x="7558087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51" name="Wave 50"/>
          <p:cNvSpPr/>
          <p:nvPr/>
        </p:nvSpPr>
        <p:spPr>
          <a:xfrm>
            <a:off x="8014887" y="3058118"/>
            <a:ext cx="384048" cy="138257"/>
          </a:xfrm>
          <a:prstGeom prst="wav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61899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Cytogenetics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testing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55735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4" name="Chevron 53"/>
          <p:cNvSpPr/>
          <p:nvPr/>
        </p:nvSpPr>
        <p:spPr>
          <a:xfrm>
            <a:off x="8965463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422263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52839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83415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069275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Immunohistochemis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try assessment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263111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62" name="Chevron 61"/>
          <p:cNvSpPr/>
          <p:nvPr/>
        </p:nvSpPr>
        <p:spPr>
          <a:xfrm>
            <a:off x="10372839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0887246" y="2935223"/>
            <a:ext cx="268833" cy="384048"/>
          </a:xfrm>
          <a:prstGeom prst="roundRect">
            <a:avLst>
              <a:gd name="adj" fmla="val 12000"/>
            </a:avLst>
          </a:prstGeom>
          <a:noFill/>
          <a:ln w="19050">
            <a:solidFill>
              <a:srgbClr val="12B5A6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937172" y="3050437"/>
            <a:ext cx="168981" cy="1920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37172" y="3127247"/>
            <a:ext cx="168981" cy="1920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937172" y="3204056"/>
            <a:ext cx="168981" cy="1920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10476650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Lumbar puncture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evaluation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 algorithms for incident ALL may need combinations of marrow procedures, flow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cytometry, cytogenetic testing, and CNS-directed evaluation to improve diagnostic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specificity. Lineage-defining immunophenotyping is central to distinguishing B-cell versus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T-cell disease cohorts.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ounded Rectangle 76"/>
          <p:cNvSpPr/>
          <p:nvPr/>
        </p:nvSpPr>
        <p:spPr>
          <a:xfrm>
            <a:off x="6611112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223760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8022844" y="5193792"/>
            <a:ext cx="741235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8873807" y="5193792"/>
            <a:ext cx="1052512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10036047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Natural History &amp; Disease Journey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79502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61214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429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materials describe an ALL disease course involving diagnostic confirmation, lineage and molecular classification, MRD-based risk assessment,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frontline treatment selection, and escalation for higher-risk or suboptimal responders.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42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089381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2572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Initial symptom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presentation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Heart 21"/>
          <p:cNvSpPr/>
          <p:nvPr/>
        </p:nvSpPr>
        <p:spPr>
          <a:xfrm>
            <a:off x="2385383" y="2958265"/>
            <a:ext cx="384048" cy="330281"/>
          </a:xfrm>
          <a:prstGeom prst="hear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03239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Bone marrow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confirmation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2623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5" name="Chevron 24"/>
          <p:cNvSpPr/>
          <p:nvPr/>
        </p:nvSpPr>
        <p:spPr>
          <a:xfrm>
            <a:off x="333595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3904133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rapezoid 28"/>
          <p:cNvSpPr/>
          <p:nvPr/>
        </p:nvSpPr>
        <p:spPr>
          <a:xfrm>
            <a:off x="3827324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439771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Immunophenotypic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lineage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assignment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33607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2" name="Chevron 31"/>
          <p:cNvSpPr/>
          <p:nvPr/>
        </p:nvSpPr>
        <p:spPr>
          <a:xfrm>
            <a:off x="4743335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5" name="Wave 34"/>
          <p:cNvSpPr/>
          <p:nvPr/>
        </p:nvSpPr>
        <p:spPr>
          <a:xfrm>
            <a:off x="5200135" y="3058118"/>
            <a:ext cx="384048" cy="138257"/>
          </a:xfrm>
          <a:prstGeom prst="wav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47147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Molecular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subgroup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classification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40983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8" name="Chevron 37"/>
          <p:cNvSpPr/>
          <p:nvPr/>
        </p:nvSpPr>
        <p:spPr>
          <a:xfrm>
            <a:off x="6150711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1" name="Wave 40"/>
          <p:cNvSpPr/>
          <p:nvPr/>
        </p:nvSpPr>
        <p:spPr>
          <a:xfrm>
            <a:off x="6607511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54523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MRD status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assessment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48359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4" name="Chevron 43"/>
          <p:cNvSpPr/>
          <p:nvPr/>
        </p:nvSpPr>
        <p:spPr>
          <a:xfrm>
            <a:off x="7558087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7" name="Teardrop 46"/>
          <p:cNvSpPr/>
          <p:nvPr/>
        </p:nvSpPr>
        <p:spPr>
          <a:xfrm>
            <a:off x="8091696" y="2935223"/>
            <a:ext cx="230428" cy="288036"/>
          </a:xfrm>
          <a:prstGeom prst="teardrop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191549" y="3223259"/>
            <a:ext cx="30723" cy="7680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66189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Frontline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treatment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selection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5573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1" name="Chevron 50"/>
          <p:cNvSpPr/>
          <p:nvPr/>
        </p:nvSpPr>
        <p:spPr>
          <a:xfrm>
            <a:off x="896546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422263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552839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683415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06927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Response-based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risk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stratification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26311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9" name="Chevron 58"/>
          <p:cNvSpPr/>
          <p:nvPr/>
        </p:nvSpPr>
        <p:spPr>
          <a:xfrm>
            <a:off x="1037283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0829639" y="3146449"/>
            <a:ext cx="92171" cy="172821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0960215" y="3058118"/>
            <a:ext cx="92171" cy="26115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1090791" y="2973627"/>
            <a:ext cx="92171" cy="345643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476650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Transplant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consideration for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high-risk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line-of-therapy construction should incorporate transitions driven by MRD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status, biologic subgrouping, and response assessment because these factors determine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escalation and transplant pathways. Age setting and molecular classification also define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distinct treatment journeys.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6611112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410196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8022844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8635492" y="5193792"/>
            <a:ext cx="741235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486455" y="5193792"/>
            <a:ext cx="741235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0337418" y="5193792"/>
            <a:ext cx="585597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611112" y="5605272"/>
            <a:ext cx="1052512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773352" y="560527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Treatment Landscape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describes ALL treatment as stratified by Philadelphia chromosome/BCR::ABL1 status, lineage subtype, age group, and MRD context across induction,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consolidation, maintenance, transplant, and relapsed/refractory settings. Therapeutic modalities identified include multiagent chemotherapy, tyrosine kinase inhibitors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for Ph+ ALL, immunotherapy, CAR-T therapy, transplant approaches, and lineage-specific agents.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280394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0442" y="1856232"/>
            <a:ext cx="2616664" cy="28039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6" b="1" i="0">
                <a:solidFill>
                  <a:srgbClr val="47556B"/>
                </a:solidFill>
                <a:latin typeface="Calibri"/>
              </a:rPr>
              <a:t>THERAPY CLASS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5031" y="1856232"/>
            <a:ext cx="2947792" cy="28039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6" b="1" i="0">
                <a:solidFill>
                  <a:srgbClr val="47556B"/>
                </a:solidFill>
                <a:latin typeface="Calibri"/>
              </a:rPr>
              <a:t>EXAMPLES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0748" y="1856232"/>
            <a:ext cx="5210501" cy="28039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6" b="1" i="0">
                <a:solidFill>
                  <a:srgbClr val="47556B"/>
                </a:solidFill>
                <a:latin typeface="Calibri"/>
              </a:rPr>
              <a:t>KEY POPULATIONS / ROLE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442" y="2136626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Multiagent chemotherapy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25031" y="2136626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Prednisone, vincristine, and an anthracycline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0748" y="2136626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Adult ALL remission induction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47338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0442" y="2478872"/>
            <a:ext cx="2616664" cy="48656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Pediatric-inspired asparaginase-containing</a:t>
            </a:r>
          </a:p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regimens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25031" y="2478872"/>
            <a:ext cx="2947792" cy="48656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Asparaginase-containing regimens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0748" y="2478872"/>
            <a:ext cx="5210501" cy="48656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Frontline therapy for adolescents and young adults (AYAs) with ALL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9599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0442" y="2965439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Tyrosine kinase inhibitors (TKIs)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5031" y="2965439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Imatinib, dasatinib, ponatinib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0748" y="2965439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Philadelphia chromosome-positive (Ph+) ALL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30219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0442" y="3307685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Immunotherapy / targeted reinduction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25031" y="3307685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Blinatumomab and/or inotuzumab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0748" y="3307685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Relapsed/refractory AYA ALL reinduction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444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0442" y="3649931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CAR-T cellular therapy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25031" y="3649931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TECARTUS (brexucabtagene autoleucel)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0748" y="3649931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Adult relapsed or refractory B-cell precursor ALL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98669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0442" y="3992177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Lineage-specific therapy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25031" y="3992177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Nelarabine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70748" y="3992177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Relapsed/refractory T-ALL/T-LBL after at least two chemotherapy regimens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32893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10442" y="4334423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Transplant consolidation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25031" y="4334423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Allogeneic hematopoietic stem cell transplantation (HSCT)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70748" y="4334423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Higher-risk subsets or patients with suboptimal responses; consolidation/transplant decision point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6711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856232"/>
            <a:ext cx="11368735" cy="2820437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line-of-therapy construction should segment patients by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Ph/BCR::ABL1 status, lineage subtype, age group, MRD context,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relapsed/refractory status, CAR-T exposure, and transplant exposure. The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evidence supports mapping treatment journeys across induction, consolidation,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maintenance, and reinduction phases.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829423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442071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054719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667367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863199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10475847" y="529158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89230" y="5675630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933182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Guideline / Standard of Care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identifies NCCN adult ALL guidelines Version 2.2024, NCCN Pediatric ALL guideline Version 2.2025, and ASH 2026 ALL guidelines as major U.S.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standards governing treatment selection. Pathways branch by Ph/BCR::ABL1 status, lineage, age group, MRD status, and relapsed/refractory setting.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1879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3995" y="1658112"/>
            <a:ext cx="3174623" cy="31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74" b="1" i="0">
                <a:solidFill>
                  <a:srgbClr val="47556B"/>
                </a:solidFill>
                <a:latin typeface="Calibri"/>
              </a:rPr>
              <a:t>GUIDELINE / BODY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3648" y="1658112"/>
            <a:ext cx="3357400" cy="31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74" b="1" i="0">
                <a:solidFill>
                  <a:srgbClr val="47556B"/>
                </a:solidFill>
                <a:latin typeface="Calibri"/>
              </a:rPr>
              <a:t>POPULATION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06078" y="1658112"/>
            <a:ext cx="4161619" cy="31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74" b="1" i="0">
                <a:solidFill>
                  <a:srgbClr val="47556B"/>
                </a:solidFill>
                <a:latin typeface="Calibri"/>
              </a:rPr>
              <a:t>RECOMMENDED APPROACH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995" y="19769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NCCN Clinical Practice Guidelines in Oncology for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Acute Lymphoblastic Leukemia Version 2.2024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23648" y="19769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Adults with Ph-positive and Ph-negative ALL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06078" y="19769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Treatment strategies stratified by Philadelphia chromosome status,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age, MRD assessment, and supportive care consideratio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5246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3995" y="25301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NCCN Pediatric Acute Lymphoblastic Leukemia guideline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Version 2.2025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23648" y="25301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Pediatric BCR::ABL1-positive and BCR::ABL1-negative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B-cell lineage, T-cell lineage, and infant ALL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06078" y="25301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Risk assessment and stratification of risk-adapted therapy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30778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23995" y="30833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American Society of Hematology 2026 frontline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management guideline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23648" y="30833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Adolescents and young adults (AYAs) with B-ALL/T-ALL or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T-LBL/LLy receiving frontline therapy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06078" y="30833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Pediatric-inspired regimens containing asparaginase are recommended as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frontline therapy compared with traditional adult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6310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3995" y="36365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American Society of Hematology 2026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relapsed/refractory guideline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23648" y="36365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AYAs with relapsed/refractory ALL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06078" y="36365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Blinatumomab and/or inotuzumab over chemotherapy for reinduction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1842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23995" y="4189705"/>
            <a:ext cx="3174623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NCCN and ASH pathway structure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23648" y="4189705"/>
            <a:ext cx="3357400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ALL across treatment phases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06078" y="4189705"/>
            <a:ext cx="4161619" cy="553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Pretreatment, induction, consolidation, maintenance therapy, and</a:t>
            </a:r>
          </a:p>
          <a:p>
            <a:pPr algn="l">
              <a:lnSpc>
                <a:spcPct val="120000"/>
              </a:lnSpc>
            </a:pPr>
            <a:r>
              <a:rPr sz="1076" b="0" i="0">
                <a:solidFill>
                  <a:srgbClr val="1E293B"/>
                </a:solidFill>
                <a:latin typeface="Calibri"/>
              </a:rPr>
              <a:t>allogeneic HSCT decision points guided by biomarker and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7374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11480" y="1658112"/>
            <a:ext cx="11368735" cy="3084793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Guideline-driven cohort logic should incorporate biomarker testing and MRD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assessment at diagnosis and during treatment transitions because treatment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branching depends on these factors. Separate cohort definitions may be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required for pediatric, AYA, and adult populations and for Ph+ versus Ph-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negative disease.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789230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401878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442071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054719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667367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863199" y="529158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007151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89230" y="5675630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881303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Approved Therapy &amp; Label Intelligence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identifies FDA-approved therapies for ALL spanning Ph+ disease, relapsed/refractory T-ALL/T-LBL, pediatric relapsed/refractory ALL, maintenance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therapy, and adult relapsed/refractory B-cell precursor ALL. Recent regulatory activity includes a 2024 FDA accelerated approval for ponatinib with chemotherapy in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newly diagnosed adult Ph+ 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224591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0747" y="1856232"/>
            <a:ext cx="935781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THERAPY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85063" y="1856232"/>
            <a:ext cx="3489187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INDICATION / POPULATION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2785" y="1856232"/>
            <a:ext cx="1817314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SETTING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08634" y="1856232"/>
            <a:ext cx="1574133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APPROVAL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41302" y="1856232"/>
            <a:ext cx="2759642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RECENT LABEL CHANGE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0747" y="2080823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Ponatinib (ICLUSIG)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85063" y="2080823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patients with newly diagnosed Philadelphia chromosome-positive acute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lymphoblastic leukemia (Ph+ ALL) with chemoth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2785" y="2080823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Frontline newly diagnosed adult Ph+ ALL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8634" y="2080823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FDA accelerated approval 2024-03-19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1302" y="2080823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2025-10-10 ICLUSIG SUPPL 38 efficacy supplement; specific ALL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scope not provided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465068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90747" y="2470554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Dasatinib (SPRYCEL)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85063" y="2470554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Adults with Ph+ ALL with resistance or intolerance to prior therapy; pediatric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patients 1 year of age and older with new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2785" y="2470554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Relapsed/refractory adult Ph+ ALL and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frontline pediatric Ph+ ALL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08634" y="2470554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2006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41302" y="2470554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2024-07-31 SPRYCEL SUPPL 28 labeling action; specific ALL scope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1480" y="285479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90747" y="2860285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Imatinib mesylate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(Gleevec/imatinib)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85063" y="2860285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relapsed/refractory Philadelphia chromosome positive acute lymphoblastic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leukemia and pediatric newly diagnosed Ph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32785" y="2860285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Relapsed/refractory adult Ph+ ALL and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frontline pediatric Ph+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08634" y="2860285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2001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41302" y="2860285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Multiple FDA supplement approval dates including SUPPL 63 AP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2024-03-01; ALL scope not specified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2445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90747" y="3250016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Nelarabine (ARRANON)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85063" y="3250016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and pediatric patients age 1 year and older with T-cell acute lymphoblastic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leukemia (T-ALL) and T-cell lymphoblas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32785" y="3250016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Relapsed/refractory T-ALL/T-LBL after at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least two regimens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08634" y="3250016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2005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41302" y="3250016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2025-03-11 ARRANON SUPPL 14 labeling action; specific ALL scope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363426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90747" y="3639747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Clofarabine injection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85063" y="3639747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Pediatric patients 1 to 21 years old with relapsed or refractory ALL after at least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two prior regimens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32785" y="3639747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Pediatric relapsed/refractory ALL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08634" y="3639747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2004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41302" y="3639747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 recent label change identified in supplied evidence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40239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0747" y="4029478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Methotrexate Injection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85063" y="4029478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and pediatric ALL as part of a combination chemotherapy regimen or maintenance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232785" y="4029478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Combination chemotherapy and maintenance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settings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08634" y="4029478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1953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41302" y="4029478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 recent label change identified in supplied evidence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1480" y="441372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90747" y="4419209"/>
            <a:ext cx="935781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TECARTUS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(brexucabtagene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autoleucel)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585063" y="4419209"/>
            <a:ext cx="3489187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relapsed or refractory B-cell precursor ALL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232785" y="4419209"/>
            <a:ext cx="1817314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Relapsed/refractory adult B-cell precursor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ALL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208634" y="4419209"/>
            <a:ext cx="1574133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Approved; approval date not provided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 supplied evidence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41302" y="4419209"/>
            <a:ext cx="2759642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 recent label change identified in supplied evidence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1480" y="49190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411480" y="1856232"/>
            <a:ext cx="11368735" cy="3068307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Approved therapy mapping supports claims segmentation by biomarker-defined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disease, age group, lineage, and treatment setting. Frontline versus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relapsed/refractory distinctions are essential because several approvals are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limited to specific lines and subpopulations.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5789230" y="547319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829423" y="547319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025255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637903" y="547319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729976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342624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5789230" y="585724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Key Clinical &amp; Treatment Insights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discovery phase established that Acute Lymphoblastic Leukemia treatment pathways, outcomes, and regulatory positioning are highly stratified by age group, lineage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subtype, Philadelphia chromosome/BCR::ABL1 status, molecular subgroup, MRD context, and relapsed/refractory status.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58715" y="1805347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8715" y="1805347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88" y="1805347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The supplied evidence segments ALL populations by age group, lineage,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molecular subtype, MRD status, and risk category, with B-cell lineage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disease representing 79.3% of cases and T-cell lineage disea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3599" y="1658112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00834" y="1805347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34" y="1805347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4607" y="1805347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Diagnostic classification frameworks rely on bone marrow assessment,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morphology, cytochemical testing, immunophenotyping, cytogenetics, and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lumbar puncture evaluation, with lineage assignment supporte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688760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58715" y="2835995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8715" y="2835995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2488" y="2835995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Treatment selection pathways are stratified across induction,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consolidation, maintenance, transplant, and relapsed/refractory settings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by Philadelphia chromosome/BCR::ABL1 status, lineage subtype, age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3599" y="2688760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00834" y="2835995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34" y="2835995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84607" y="2835995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The supplied evidence identifies molecular subgrouping that includes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Philadelphia chromosome-negative B-cell ALL and ZNF384-rearranged B-ALL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with EP300::ZNF384 and TCF3::ZNF384 fusion partners.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719408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58715" y="3866643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8715" y="3866643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2488" y="3866643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NCCN adult ALL Version 2.2024, NCCN Pediatric ALL Version 2.2025, and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ASH 2026 guidelines govern treatment selection using branching logic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based on Ph/BCR::ABL1 status, lineage, age group, MRD status,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53599" y="3719408"/>
            <a:ext cx="5526615" cy="88341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400834" y="3866643"/>
            <a:ext cx="357572" cy="3575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34" y="3866643"/>
            <a:ext cx="357572" cy="3575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5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84607" y="3866643"/>
            <a:ext cx="4748372" cy="5889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FDA-approved therapies identified in the supplied evidence span specific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ALL subpopulations and settings including Ph+ disease,</a:t>
            </a:r>
          </a:p>
          <a:p>
            <a:pPr algn="l">
              <a:lnSpc>
                <a:spcPct val="128000"/>
              </a:lnSpc>
            </a:pPr>
            <a:r>
              <a:rPr sz="1207" b="0" i="0">
                <a:solidFill>
                  <a:srgbClr val="1B2A6E"/>
                </a:solidFill>
                <a:latin typeface="Calibri"/>
              </a:rPr>
              <a:t>relapsed/refractory T-ALL/T-LBL, pediatric relapsed/refractory ALL, main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5847" y="1658112"/>
            <a:ext cx="10972" cy="2944709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4974336"/>
            <a:ext cx="5103430" cy="1426463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9768" y="5084064"/>
            <a:ext cx="41148" cy="1207007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02352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5358384"/>
            <a:ext cx="4737670" cy="91439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Downstream modelling should preserve ALL subpopulation stratification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variables and setting-specific treatment branches because diagnostic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classification, guideline pathways, and approved therapies are differentiated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by lineage, molecular status, age group, MRD context, and relapsed/refractory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statu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9230" y="4992624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9230" y="5230368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789230" y="5358384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570026" y="5358384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82674" y="5358384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015349" y="5358384"/>
            <a:ext cx="61918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 Gho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744265" y="5358384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356913" y="5358384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189588" y="5358384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89230" y="574243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933182" y="574243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713978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326626" y="574243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366819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979467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0592115" y="574243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789230" y="6126480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01878" y="6126480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850321" y="283464"/>
            <a:ext cx="9298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Diagnostic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37813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Diagnosis Code Footprint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identifies ICD-10-CM Acute Lymphoblastic Leukemia diagnosis codes within the C91.0 family, including active disease, remission, and relapse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states. Legacy ICD-9-CM concepts for active disease, remission, relapse, and personal history of lymphoid leukemia are also provided.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224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2271" y="1658112"/>
            <a:ext cx="645338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CODE</a:t>
            </a:r>
          </a:p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9193" y="1658112"/>
            <a:ext cx="403450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4227" y="1658112"/>
            <a:ext cx="5321839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DESCRIPTION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7650" y="1658112"/>
            <a:ext cx="4031770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USE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2271" y="2000355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ICD-10-CM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9193" y="2000355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C91.00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64227" y="2000355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 not having achieved remission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7650" y="2000355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Active disease or failed-remission ALL identification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4126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2271" y="2418093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ICD-10-CM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9193" y="2418093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C91.01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64227" y="2418093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leukemia, in remission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7650" y="2418093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Remission-state ALL monitoring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28303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2271" y="2835831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ICD-10-CM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9193" y="2835831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C91.02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64227" y="2835831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leukemia, in relapse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7650" y="2835831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Relapse-state ALL monitoring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2480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2271" y="3253569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ICD-9-CM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9193" y="3253569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20400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64227" y="3253569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lymphoid leukemia, without mention of having achieved remission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7650" y="3253569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Legacy active disease identification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366582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32271" y="3671307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ICD-9-CM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19193" y="3671307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20401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064227" y="3671307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lymphoid leukemia, in remission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7650" y="3671307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Legacy remission-state identification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40835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2271" y="4089045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ICD-9-CM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19193" y="4089045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20402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064227" y="4089045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lymphoid leukemia, in relapse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7650" y="4089045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Legacy relapse-state identification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11480" y="45012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32271" y="4506783"/>
            <a:ext cx="645338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ICD-9-CM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419193" y="4506783"/>
            <a:ext cx="40345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V1061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64227" y="4506783"/>
            <a:ext cx="532183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Personal history of lymphoid leukemia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7650" y="4506783"/>
            <a:ext cx="4031770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Legacy personal-history identification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1480" y="491903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411480" y="1658112"/>
            <a:ext cx="11368735" cy="326640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ALL cohorts can be stratified by disease state using explicit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remission and relapse diagnosis coding. Longitudinal line-of-therapy analyses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may use diagnosis-state transitions between C91.00, C91.01, and C91.02 as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monitoring signals.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5789230" y="547319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Icd10cm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72566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Icd10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558339" y="5473192"/>
            <a:ext cx="77482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Icd9cm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44289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275569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108244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850321" y="283464"/>
            <a:ext cx="9298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Diagnostic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37813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Diagnostic Procedure &amp; Lab Codes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materials identify HCPCS, CPT, and LOINC concepts related to bone marrow evaluation, flow cytometry, and FISH cytogenetic testing relevant to ALL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diagnostic workup and monitoring. Genomic targets referenced in the evidence include BCR/ABL1, KMT2A, ETV6/RUNX1, CRLF2, ABL1, ABL2, PDGFRB, PBX1;TCF3, and CDKN2A.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6710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3848" y="1658112"/>
            <a:ext cx="1534717" cy="346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CATEGORY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13302" y="1658112"/>
            <a:ext cx="298985" cy="346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CODE</a:t>
            </a:r>
          </a:p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SYSTEM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57024" y="1658112"/>
            <a:ext cx="3363600" cy="346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EXAMPLE CODES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5361" y="1658112"/>
            <a:ext cx="5192484" cy="346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PURPOSE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848" y="2004822"/>
            <a:ext cx="1534717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aspiration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and biopsy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13302" y="2004822"/>
            <a:ext cx="298985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HCPCS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024" y="2004822"/>
            <a:ext cx="3363600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G0364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5361" y="2004822"/>
            <a:ext cx="5192484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aspiration performed with bone marrow biopsy through the same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incision on the same date of service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60098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848" y="2606466"/>
            <a:ext cx="1534717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biopsy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device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3302" y="2606466"/>
            <a:ext cx="298985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HCPCS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57024" y="2606466"/>
            <a:ext cx="3363600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C1830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65361" y="2606466"/>
            <a:ext cx="5192484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Powered bone marrow biopsy needle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3202624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3848" y="3208110"/>
            <a:ext cx="1534717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pathology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reporting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13302" y="3208110"/>
            <a:ext cx="298985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LOINC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57024" y="3208110"/>
            <a:ext cx="3363600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33721-2; 66119-9; 48807-2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65361" y="3208110"/>
            <a:ext cx="5192484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pathology biopsy report and bone marrow aspiration report concepts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804268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3848" y="3809754"/>
            <a:ext cx="1534717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Flow cytometry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laboratory assessment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13302" y="3809754"/>
            <a:ext cx="298985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LOINC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57024" y="3809754"/>
            <a:ext cx="3363600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33719-6; 61126-9; 107079-6; 61123-6; 30364-4;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101147-7; 104548-3; 54226-6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65361" y="3809754"/>
            <a:ext cx="5192484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Flow cytometry study, blast-cell assessment, and lymphocyte/leukocyte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quantification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440591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33848" y="4411398"/>
            <a:ext cx="1534717" cy="4231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FISH cytogenetic testing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13302" y="4411398"/>
            <a:ext cx="298985" cy="4231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CPT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57024" y="4411398"/>
            <a:ext cx="3363600" cy="4231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88237; 88275; 88271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65361" y="4411398"/>
            <a:ext cx="5192484" cy="4231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FISH testing for diagnostic, prognostic, and follow-up evaluation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482910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411480" y="1658112"/>
            <a:ext cx="11368735" cy="3176476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Procedure and laboratory utilization can provide observable diagnostic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disease-monitoring signals in claims-linked datasets when direct treatment-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intent coding is incomplete. Repeated bone marrow, flow cytometry, and FISH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testing may support longitudinal assessment of disease activity and follow-up.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578923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21905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45458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Icd10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287255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12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850321" y="283464"/>
            <a:ext cx="9298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Diagnostic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37813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Code System Crosswalk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aligns legacy ICD-9-CM acute lymphoid leukemia concepts with ICD-10-CM Acute Lymphoblastic Leukemia remission-state concepts. ICD-11 stem or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extension mappings were not provided.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411326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6653" y="1658112"/>
            <a:ext cx="409266" cy="4113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ICD-9-</a:t>
            </a:r>
          </a:p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6267" y="1658112"/>
            <a:ext cx="759073" cy="4113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ICD-10-CM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5688" y="1658112"/>
            <a:ext cx="759073" cy="4113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ICD-11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5109" y="1658112"/>
            <a:ext cx="8279929" cy="4113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256" b="1" i="0">
                <a:solidFill>
                  <a:srgbClr val="47556B"/>
                </a:solidFill>
                <a:latin typeface="Calibri"/>
              </a:rPr>
              <a:t>DESCRIPTION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6653" y="2069438"/>
            <a:ext cx="409266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20400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56267" y="2069438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C91.00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05688" y="2069438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55109" y="2069438"/>
            <a:ext cx="8279929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Acute lymphoid/leukoblastic leukemia not having achieved remission or without mention of remission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77772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6653" y="2783209"/>
            <a:ext cx="409266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20401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6267" y="2783209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C91.01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05688" y="2783209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55109" y="2783209"/>
            <a:ext cx="8279929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Acute lymphoid/leukoblastic leukemia, in remission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3491494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6653" y="3496980"/>
            <a:ext cx="409266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20402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56267" y="3496980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C91.02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05688" y="3496980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55109" y="3496980"/>
            <a:ext cx="8279929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Acute lymphoid/leukoblastic leukemia, in relapse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20526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56653" y="4210751"/>
            <a:ext cx="409266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V1061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56267" y="4210751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05688" y="4210751"/>
            <a:ext cx="759073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provided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55109" y="4210751"/>
            <a:ext cx="8279929" cy="71377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89" b="0" i="0">
                <a:solidFill>
                  <a:srgbClr val="1E293B"/>
                </a:solidFill>
                <a:latin typeface="Calibri"/>
              </a:rPr>
              <a:t>Personal history of lymphoid leukemia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491903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1658112"/>
            <a:ext cx="11368735" cy="3266410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Legacy claims data using ICD-9-CM can be aligned to ICD-10-CM remission-state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ALL concepts using the supplied wording-based mappings. International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harmonization and molecular subtype representation remain limited because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ICD-11 mappings were not identified.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5789230" y="5473192"/>
            <a:ext cx="77482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Icd9cm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73785" y="547319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Icd10cm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10219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Icd10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44289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275569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108244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850321" y="283464"/>
            <a:ext cx="9298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Diagnostic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37813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Claims Observability Limits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documents multiple claims observability gaps affecting ALL cohort construction and line-of-therapy inference. Key limitations include incomplete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procedure coverage, absent ICD-11 subtype coding, and lack of clinical-trial participation markers.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4024" y="18106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4024" y="18106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5240" y="1810656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evidence does not provide ICD-11 stem or extension codes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for molecular or lineage-specific ALL subtype representation.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9287" y="1658112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1831" y="18106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1831" y="18106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3047" y="1810656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documents do not provide coding conventions for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suspected-versus-confirmed diagnoses, secondary malignancy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involvement, or ICD-10-CM personal-history Z85 mappings.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725920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4024" y="2878464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4024" y="2878464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5240" y="2878464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Procedure-code coverage is incomplete because the evidence set does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not include comprehensive CPT, HCPCS, or ICD-10-PCS coding for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leukapheresis, stem-cell transplantation workflows, conditioning regi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9287" y="2725920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1831" y="2878464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1831" y="2878464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3047" y="2878464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Clinical-trial participation indicators, including HCPCS modifiers Q0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and Q1, investigational service indicators, and revenue-code markers,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were not identified in the supplied materials.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793728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4024" y="394627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4024" y="394627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5240" y="3946272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Many monitoring signals in ALL claims analytics may therefore require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proxy inference from diagnosis-state transitions, laboratory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utilization, or repeated bone marrow and flow-cytometry testing rathe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5847" y="1658112"/>
            <a:ext cx="10972" cy="3050880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ALL analytics using this evidence set will rely heavily on proxy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signals rather than direct treatment coding. Missing subtype, procedure,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trial-participation visibility may limit cohort specificity and treatment-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pathway reconstruction.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47319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Icd10cm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2566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Icd10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558339" y="5473192"/>
            <a:ext cx="77482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Icd9cm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442894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275569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108244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14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150677" y="283464"/>
            <a:ext cx="629538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67849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Line-of-Therapy Rules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provides therapy-specific cycle timing and interruption rules for BLINCYTO and BESPONSA that may support line advancement, continuation, and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discontinuation logic in ALL claims sequencing. The document does not provide a complete standardized U.S. claims-based line-of-therapy algorithm.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19109" cy="92544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5721" y="1812353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5721" y="1812353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2512" y="1812353"/>
            <a:ext cx="4703836" cy="6169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BLINCYTO induction or consolidation consists of 28 days of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continuous intravenous infusion followed by a 14-day treatment-free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interval.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1105" y="1658112"/>
            <a:ext cx="5519109" cy="92544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5346" y="1812353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5346" y="1812353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2137" y="1812353"/>
            <a:ext cx="4703836" cy="6169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BLINCYTO continued therapy consists of 28 days of continuous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intravenous infusion followed by a 56-day treatment-free interval.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737799"/>
            <a:ext cx="5519109" cy="719792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5721" y="2892040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5721" y="2892040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2512" y="2892040"/>
            <a:ext cx="4703836" cy="4113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BLINCYTO interruptions due to adverse reactions that are 7 days or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less may continue within the same cycle.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1105" y="2737799"/>
            <a:ext cx="5519109" cy="719792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5346" y="2892040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5346" y="2892040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137" y="2892040"/>
            <a:ext cx="4703836" cy="4113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BLINCYTO interruptions longer than 7 days require starting a new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cycle.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611832"/>
            <a:ext cx="5519109" cy="1131101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5721" y="3766073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5721" y="3766073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2512" y="3766073"/>
            <a:ext cx="4703836" cy="82261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BESPONSA Cycle 1 is 3 weeks in duration and may be extended to 4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weeks for complete remission, complete remission with incomplete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hematologic recovery, or toxicity recovery.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1105" y="3611832"/>
            <a:ext cx="5519109" cy="1131101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415346" y="3766073"/>
            <a:ext cx="374585" cy="374585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15346" y="3766073"/>
            <a:ext cx="374585" cy="3745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4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2137" y="3766073"/>
            <a:ext cx="4703836" cy="82261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BESPONSA interruptions greater than 28 days may require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consideration of permanent discontinuation, and HSCT-directed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treatment is recommended for 2 cycles in patients proceeding to</a:t>
            </a:r>
          </a:p>
          <a:p>
            <a:pPr algn="l">
              <a:lnSpc>
                <a:spcPct val="128000"/>
              </a:lnSpc>
            </a:pPr>
            <a:r>
              <a:rPr sz="1265" b="0" i="0">
                <a:solidFill>
                  <a:srgbClr val="1B2A6E"/>
                </a:solidFill>
                <a:latin typeface="Calibri"/>
              </a:rPr>
              <a:t>hematopoietic stem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5847" y="1658112"/>
            <a:ext cx="10972" cy="3084821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These timing and interruption thresholds can support cycle segmentation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treatment continuation logic for relapsed or refractory ALL therapies in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 analyses. Additional governance rules are still required for regimen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aggregation, maintenance grouping, and cross-agent line advancement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definitions.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789230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829423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610219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442894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055542" y="529158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Ndc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991976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789230" y="5675630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Hcpcs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21905" y="5675630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Purple Book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558339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15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150677" y="283464"/>
            <a:ext cx="629538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67849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Regimen Library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evidence identifies several ALL-related therapy constructs and comparator regimens, including subpopulation-specific relapsed/refractory and maintenance settings,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but does not provide a comprehensive standardized U.S. regimen library across all treatment phases.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228409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2094" y="1658112"/>
            <a:ext cx="2043353" cy="228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97" b="1" i="0">
                <a:solidFill>
                  <a:srgbClr val="47556B"/>
                </a:solidFill>
                <a:latin typeface="Calibri"/>
              </a:rPr>
              <a:t>REGIMEN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6677" y="1658112"/>
            <a:ext cx="2043353" cy="228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97" b="1" i="0">
                <a:solidFill>
                  <a:srgbClr val="47556B"/>
                </a:solidFill>
                <a:latin typeface="Calibri"/>
              </a:rPr>
              <a:t>SETTING / PHASE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01260" y="1658112"/>
            <a:ext cx="2864669" cy="228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97" b="1" i="0">
                <a:solidFill>
                  <a:srgbClr val="47556B"/>
                </a:solidFill>
                <a:latin typeface="Calibri"/>
              </a:rPr>
              <a:t>COMPONENTS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27159" y="1658112"/>
            <a:ext cx="3772438" cy="228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97" b="1" i="0">
                <a:solidFill>
                  <a:srgbClr val="47556B"/>
                </a:solidFill>
                <a:latin typeface="Calibri"/>
              </a:rPr>
              <a:t>POPULATION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2094" y="1886521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BESPONSA-based therapy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6677" y="1886521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Relapsed or refractory setting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01260" y="1886521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Inotuzumab ozogamicin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27159" y="1886521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Adult and pediatric patients with relapsed or refractory CD22-positive B-cell precursor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ALL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2773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2094" y="2282878"/>
            <a:ext cx="2043353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BLINCYTO-based therapy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96677" y="2282878"/>
            <a:ext cx="2043353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Relapsed or refractory setting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01260" y="2282878"/>
            <a:ext cx="2864669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Blinatumomab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27159" y="2282878"/>
            <a:ext cx="3772438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relapsed or refractory B-cell precursor ALL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255618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2094" y="2561671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FLAG comparator regimen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96677" y="2561671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Investigator-choice chemotherapy comparator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01260" y="2561671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Fludarabine + cytarabine + granulocyte colony-stimulating factor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27159" y="2561671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relapsed/refractory ALL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295254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92094" y="2958028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MXN/Ara-C comparator regimen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96677" y="2958028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Investigator-choice chemotherapy comparator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01260" y="2958028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Mitoxantrone + cytarabine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27159" y="2958028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relapsed/refractory ALL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334889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92094" y="3354385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HIDAC comparator regimen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96677" y="3354385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Investigator-choice chemotherapy comparator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01260" y="3354385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High-dose cytarabine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27159" y="3354385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relapsed/refractory ALL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374525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92094" y="3750742"/>
            <a:ext cx="2043353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Methotrexate-containing maintenance regimen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696677" y="3750742"/>
            <a:ext cx="2043353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Maintenance therapy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01260" y="3750742"/>
            <a:ext cx="2864669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Methotrexate as part of combination chemotherapy maintenance regimen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27159" y="3750742"/>
            <a:ext cx="3772438" cy="2787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ALL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11480" y="402404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92094" y="4029535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Mercaptopurine-containing maintenance regimen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96677" y="4029535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Maintenance therapy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01260" y="4029535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Mercaptopurine as part of combination chemotherapy maintenance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927159" y="4029535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Patients with ALL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1480" y="44204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92094" y="4425892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Pediatric-inspired asparaginase-containing</a:t>
            </a:r>
          </a:p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regimens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96677" y="4425892"/>
            <a:ext cx="2043353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Frontline therapy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01260" y="4425892"/>
            <a:ext cx="2864669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Asparaginase-containing pediatric or pediatric-inspired regimens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27159" y="4425892"/>
            <a:ext cx="3772438" cy="39635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71" b="0" i="0">
                <a:solidFill>
                  <a:srgbClr val="1E293B"/>
                </a:solidFill>
                <a:latin typeface="Calibri"/>
              </a:rPr>
              <a:t>AYA and adult ALL populations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11480" y="481676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411480" y="1658112"/>
            <a:ext cx="11368735" cy="3164137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 evidence supports construction of partial regimen libraries tied to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specific ALL subpopulations and treatment phases. Analysts would still need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external governance for regimen aliases, induction versus consolidation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categorization, and maintenance normalization.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5789230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6401878" y="547319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7442071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222867" y="547319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Purple Book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159301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Hcpcs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991976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16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150677" y="283464"/>
            <a:ext cx="629538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67849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Drug, Administration &amp; NDC Codes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evidence provides HCPCS/J-code mappings for multiple infused or cellular ALL therapies and representative NDC information for selected oral and injectable agents.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document does not explicitly define pharmacy-benefit versus medical-benefit adjudication rules.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207277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4636" y="1658112"/>
            <a:ext cx="1142924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3873" y="1658112"/>
            <a:ext cx="439703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HCPCS /</a:t>
            </a:r>
          </a:p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J-CODE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59890" y="1658112"/>
            <a:ext cx="3486993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NDC / LABELER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93197" y="1658112"/>
            <a:ext cx="1807077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BENEFIT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46587" y="1658112"/>
            <a:ext cx="3760467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NOTE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6" y="1865389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Blinatumomab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3873" y="1865389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J9039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59890" y="1865389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 supplied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93197" y="1865389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Medical claim construct inferred from HCPCS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coding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46587" y="1865389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HCPCS description states injection, blinatumomab, 1 microgram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21959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4636" y="2225077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Inotuzumab ozogamicin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3873" y="2225077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J9229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59890" y="2225077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 supplied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93197" y="2225077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Medical claim construct inferred from HCPCS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coding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46587" y="2225077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HCPCS description states injection, inotuzumab ozogamicin, 0.1 mg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1480" y="257927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4636" y="2584765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Rituximab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73873" y="2584765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J9312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890" y="2584765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Biosimilars include Truxima, Ruxience, and Riabni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93197" y="2584765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Medical claim construct inferred from HCPCS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coding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46587" y="2584765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FDA Purple Book identifies rituximab biosimilars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293896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84636" y="2944453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Dasatinib (SPRYCEL)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73873" y="2944453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supplied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59890" y="2944453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0003-0528; 0003-0524; 0003-0857 / E.R. Squibb &amp; Sons, L.L.C.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93197" y="2944453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Oral NDC-based product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46587" y="2944453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Oral tablet product for Ph+ ALL context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329865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84636" y="3304141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Ponatinib hydrochloride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(Iclusig)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73873" y="3304141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supplied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359890" y="3304141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63020-533-30; 63020-535-30; 63020-535-60; 63020-536-30 / Takeda Pharmaceuticals America,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Inc.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93197" y="3304141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Oral NDC-based product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46587" y="3304141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NDA oral tablet products with multiple strengths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365834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84636" y="3663829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Clofarabine injection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773873" y="3663829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supplied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59890" y="3663829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43598-309-20 / Dr. Reddy's Laboratories Inc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93197" y="3663829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Intravenous injection product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46587" y="3663829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ANDA intravenous injection product for relapsed or refractory ALL after at least two prior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regimens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1480" y="401803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4636" y="4023517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Nelarabine (Arranon)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73873" y="4023517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supplied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359890" y="4023517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0078-0683-61; 66758-165-94 / Novartis Pharmaceuticals Corporation; Sandoz Inc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93197" y="4023517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Intravenous injection product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46587" y="4023517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Used in relapsed/refractory T-ALL/T-LBL contexts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1480" y="43777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4636" y="4383205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Methotrexate sodium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73873" y="4383205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J9250 and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J9260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359890" y="4383205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Multiple formulations and manufacturers identified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93197" y="4383205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Both oral and injectable formulations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identified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46587" y="4383205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Potential same-drug different-intent ambiguity across maintenance and meningeal prophylaxis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contexts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1480" y="47374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411480" y="1658112"/>
            <a:ext cx="11368735" cy="3084781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HCPCS-coded therapies can support medical-claim exposure identification, while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oral kinase inhibitors and maintenance agents may require pharmacy-claim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integration using NDCs. Mixed oral and infused product representation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introduces routing and completeness challenges for line-of-therapy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reconstruction.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5789230" y="529158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Ndc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725664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Hcpcs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558339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8391014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431207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0627039" y="529158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Purple Book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5789230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570026" y="5675630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17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150677" y="283464"/>
            <a:ext cx="629538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67849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Exclusions &amp; Ambiguity Rules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identifies selected supportive-care examples and multiple ambiguity considerations but does not provide a comprehensive exclusion framework for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ALL claims sequencing analyses. Same-drug different-intent ambiguity is specifically noted for methotrexate.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20927" cy="111865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4024" y="18106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4024" y="18106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5240" y="1810656"/>
            <a:ext cx="4714623" cy="8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evidence does not provide a comprehensive exclusion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framework for supportive-care, prophylactic, rescue, adjunctive,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transfusion-support, tumor-lysis, antiemetic, anti-infective, 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non-t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9287" y="1658112"/>
            <a:ext cx="5520927" cy="111865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1831" y="18106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1831" y="18106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3047" y="1810656"/>
            <a:ext cx="4714623" cy="8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Low-molecular-weight heparins at prophylactic doses are described as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 first-line prophylactic anticoagulation strategy in ALL supportive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care contexts.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929312"/>
            <a:ext cx="5520927" cy="711872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4024" y="30818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4024" y="30818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5240" y="3081856"/>
            <a:ext cx="4714623" cy="4067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LEUKINE is described as a leukocyte growth factor indicated to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shorten neutrophil recovery time and reduce severe infections.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9287" y="2929312"/>
            <a:ext cx="5520927" cy="711872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1831" y="308185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1831" y="308185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3047" y="3081856"/>
            <a:ext cx="4714623" cy="4067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evidence references transfusion-related endpoints including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platelet and RBC transfusion independence.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793728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4024" y="394627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4024" y="394627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5240" y="3946272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evidence identifies oral therapies such as dasatinib and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ponatinib and infused therapies such as BLINCYTO, BESPONSA, KYMRIAH,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and TECARTUS but does not define pharmacy-benefit versus medi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59287" y="3793728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411831" y="394627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11831" y="394627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13047" y="3946272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Same-drug different-intent ambiguity may arise for methotrexate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because both injectable and oral formulations are identified along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with maintenance-regimen and meningeal leukemia prophylaxis or treatm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5847" y="1658112"/>
            <a:ext cx="10972" cy="3050880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Supportive-care filtering and ambiguity resolution will require analyst-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defined governance because the source material does not standardize exclusions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or routing conventions. Methotrexate exposure classification may require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indication-sensitive logic to distinguish maintenance therapy from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prophylactic or other treatment contexts.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789230" y="529158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Ndc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725664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765857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546653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379328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Hcpcs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212003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789230" y="5675630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401878" y="5675630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Purple Book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338312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18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030534" y="283464"/>
            <a:ext cx="749681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55835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Treatment Journey States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100965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82677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6438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documents describe ALL as a prolonged multiphase treatment journey with induction, consolidation, maintenance, remission surveillance,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relapsed or refractory treatment, and possible HSCT or CAR-T pathways. Response states include CR, CRi, MRD positivity, MRD negativity, relapse, and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transplant eligibility.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42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Teardrop 14"/>
          <p:cNvSpPr/>
          <p:nvPr/>
        </p:nvSpPr>
        <p:spPr>
          <a:xfrm>
            <a:off x="1054817" y="2935223"/>
            <a:ext cx="230428" cy="288036"/>
          </a:xfrm>
          <a:prstGeom prst="teardrop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54670" y="3223259"/>
            <a:ext cx="30723" cy="7680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Induction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combination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chemotherapy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Teardrop 21"/>
          <p:cNvSpPr/>
          <p:nvPr/>
        </p:nvSpPr>
        <p:spPr>
          <a:xfrm>
            <a:off x="2462193" y="2935223"/>
            <a:ext cx="230428" cy="288036"/>
          </a:xfrm>
          <a:prstGeom prst="teardrop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562045" y="3223259"/>
            <a:ext cx="30723" cy="7680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39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Consolidation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phase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chemotherapy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2623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6" name="Chevron 25"/>
          <p:cNvSpPr/>
          <p:nvPr/>
        </p:nvSpPr>
        <p:spPr>
          <a:xfrm>
            <a:off x="333595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9" name="Teardrop 28"/>
          <p:cNvSpPr/>
          <p:nvPr/>
        </p:nvSpPr>
        <p:spPr>
          <a:xfrm>
            <a:off x="3869569" y="2935223"/>
            <a:ext cx="230428" cy="288036"/>
          </a:xfrm>
          <a:prstGeom prst="teardrop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969421" y="3223259"/>
            <a:ext cx="30723" cy="7680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439771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Maintenance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continued therapy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33607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3" name="Chevron 32"/>
          <p:cNvSpPr/>
          <p:nvPr/>
        </p:nvSpPr>
        <p:spPr>
          <a:xfrm>
            <a:off x="4743335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00135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330711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461288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847147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CR or CRi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assessment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40983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1" name="Chevron 40"/>
          <p:cNvSpPr/>
          <p:nvPr/>
        </p:nvSpPr>
        <p:spPr>
          <a:xfrm>
            <a:off x="6150711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4" name="Wave 43"/>
          <p:cNvSpPr/>
          <p:nvPr/>
        </p:nvSpPr>
        <p:spPr>
          <a:xfrm>
            <a:off x="6607511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54523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MRD-positive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MRD-negative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48359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7" name="Chevron 46"/>
          <p:cNvSpPr/>
          <p:nvPr/>
        </p:nvSpPr>
        <p:spPr>
          <a:xfrm>
            <a:off x="7558087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50" name="Teardrop 49"/>
          <p:cNvSpPr/>
          <p:nvPr/>
        </p:nvSpPr>
        <p:spPr>
          <a:xfrm>
            <a:off x="8091696" y="2935223"/>
            <a:ext cx="230428" cy="288036"/>
          </a:xfrm>
          <a:prstGeom prst="teardrop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191549" y="3223259"/>
            <a:ext cx="30723" cy="7680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6189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Relapsed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refractory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treatment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5573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4" name="Chevron 53"/>
          <p:cNvSpPr/>
          <p:nvPr/>
        </p:nvSpPr>
        <p:spPr>
          <a:xfrm>
            <a:off x="896546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7" name="Oval 56"/>
          <p:cNvSpPr/>
          <p:nvPr/>
        </p:nvSpPr>
        <p:spPr>
          <a:xfrm>
            <a:off x="9533637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rapezoid 57"/>
          <p:cNvSpPr/>
          <p:nvPr/>
        </p:nvSpPr>
        <p:spPr>
          <a:xfrm>
            <a:off x="9456827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06927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HSCT bridge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transplant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26311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61" name="Chevron 60"/>
          <p:cNvSpPr/>
          <p:nvPr/>
        </p:nvSpPr>
        <p:spPr>
          <a:xfrm>
            <a:off x="1037283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829639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12B5A6"/>
                </a:solidFill>
                <a:latin typeface="Calibri"/>
              </a:rPr>
              <a:t>↻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476650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CAR-T pathway in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relapsed disease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Claims-derived line-of-therapy reconstruction can follow transitions between induction,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consolidation, maintenance, relapse treatment, HSCT, and CAR-T through encounter and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infusion patterns. Laboratory-defined remission and MRD states are clinically central but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are not directly observable in administrative claims.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6611112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410196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8022844" y="5193792"/>
            <a:ext cx="741235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8873807" y="5193792"/>
            <a:ext cx="585597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Cibmtr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569132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0181780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19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030534" y="283464"/>
            <a:ext cx="749681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55835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Discontinuation &amp; Adverse-Event Signals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Multiple ALL therapy classes include toxicity-driven interruption, discontinuation, or dose-modification signals. Key toxicities include CRS and ICANS with BLINCYTO,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hepatotoxicity and VOD with BESPONSA, cardiomyopathy with anthracyclines, and severe toxicities with vincristine-based therapy.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224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2271" y="1658112"/>
            <a:ext cx="3618171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AGENT CLASS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92026" y="1658112"/>
            <a:ext cx="2705866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SIGNATURE ADVERSE EVENT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9475" y="1658112"/>
            <a:ext cx="4319945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EFFECT ON TREATMENT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2271" y="2000355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Bispecific CD19-directed CD3 T-cell engager (BLINCYTO)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2026" y="2000355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Cytokine Release Syndrome (CRS)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9475" y="2000355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Interrupt or discontinue BLINCYTO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4126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2271" y="2418093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Bispecific CD19-directed CD3 T-cell engager (BLINCYTO)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92026" y="2418093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Neurological toxicities including ICANS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39475" y="2418093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Interrupt or discontinue BLINCYTO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303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2271" y="2835831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CD22-directed antibody-drug conjugate (BESPONSA)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92026" y="2835831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Hepatotoxicity including VOD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39475" y="2835831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Dosing interruption, dose reduction, or permanent discontinuation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480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2271" y="3253569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Anthracycline therapy (doxorubicin-containing regimens)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92026" y="3253569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Cardiomyopathy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39475" y="3253569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Discontinue anthracycline therapy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6582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2271" y="3671307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Anthracycline therapy (doxorubicin-containing regimens)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92026" y="3671307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Severe myelosuppression and infection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39475" y="3671307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Hospitalization, transfusions, delayed cycles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0835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2271" y="4089045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Vincristine-based therapy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92026" y="4089045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Severe toxicities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39475" y="4089045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Dose reduction to 50% of normal dose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5012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2271" y="4506783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Multiagent chemotherapy regimens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92026" y="4506783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Neutropenic fever or unresolved toxicities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39475" y="4506783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Delayed cycles or dose modifications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91903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658112"/>
            <a:ext cx="11368735" cy="326640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Treatment gaps, hospitalization, transfusions, dose reductions, and infusion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interruptions may function as proxy indicators of discontinuation or toxicity-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related modification in claims analyses. The supplied evidence does not define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validated claims-based discontinuation thresholds or switching algorithms.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70026" y="547319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610219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222867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835515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Acs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448163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20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030534" y="283464"/>
            <a:ext cx="749681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55835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Monitoring &amp; Response Assessment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Treatment response assessment includes CR, CRi, bone marrow blast assessment, peripheral blood count recovery, and MRD-related milestones. Monitoring cadence is only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partially described, with frequent follow-up exams and tests after therapy and no standardized claims-based cadence framework defined.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0078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7639" y="1658112"/>
            <a:ext cx="3325909" cy="3007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19" b="1" i="0">
                <a:solidFill>
                  <a:srgbClr val="47556B"/>
                </a:solidFill>
                <a:latin typeface="Calibri"/>
              </a:rPr>
              <a:t>ASSESSMENT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55867" y="1658112"/>
            <a:ext cx="4659995" cy="3007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19" b="1" i="0">
                <a:solidFill>
                  <a:srgbClr val="47556B"/>
                </a:solidFill>
                <a:latin typeface="Calibri"/>
              </a:rPr>
              <a:t>TOOL / CRITERIA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28182" y="1658112"/>
            <a:ext cx="2745871" cy="30078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19" b="1" i="0">
                <a:solidFill>
                  <a:srgbClr val="47556B"/>
                </a:solidFill>
                <a:latin typeface="Calibri"/>
              </a:rPr>
              <a:t>TIMING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7639" y="1958897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Complete remission (CR)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5867" y="1958897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&lt; 5% blasts in bone marrow and absence of peripheral blood leukemic blasts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28182" y="1958897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During response assessment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32054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7639" y="2326032"/>
            <a:ext cx="3325909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Complete remission with incomplete hematologic recovery</a:t>
            </a:r>
          </a:p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(CRi)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55867" y="2326032"/>
            <a:ext cx="4659995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Bone marrow remission with incomplete platelet and/or ANC recovery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28182" y="2326032"/>
            <a:ext cx="2745871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During response assessment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424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7639" y="2847983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MRD assessment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55867" y="2847983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MRD negativity milestone; MRD greater than or equal to 0.1% referenced in indication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28182" y="2847983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First or second complete remission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0963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7639" y="3215118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Bone marrow assessment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55867" y="3215118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Bone marrow biopsy reporting and pathology assessment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28182" y="3215118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During disease evaluation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57676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7639" y="3582253"/>
            <a:ext cx="3325909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Disease response documentation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55867" y="3582253"/>
            <a:ext cx="4659995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Disease-specific laboratory results, cytogenetic and molecular markers, staging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28182" y="3582253"/>
            <a:ext cx="2745871" cy="52195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At transplantation reporting and disease</a:t>
            </a:r>
          </a:p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assessment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098718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7639" y="4104204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Follow-up monitoring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55867" y="4104204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Blood tests, bone marrow exams, and other tests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28182" y="4104204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Every month or so at first, then less often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4658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17639" y="4471339"/>
            <a:ext cx="3325909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Toxicity monitoring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55867" y="4471339"/>
            <a:ext cx="4659995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Clinical examinations and symptom review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928182" y="4471339"/>
            <a:ext cx="2745871" cy="3671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5" b="0" i="0">
                <a:solidFill>
                  <a:srgbClr val="1E293B"/>
                </a:solidFill>
                <a:latin typeface="Calibri"/>
              </a:rPr>
              <a:t>During and after treatment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832988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658112"/>
            <a:ext cx="11368735" cy="3180362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 can identify biopsy encounters and follow-up utilization patterns, but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remission status, MRD results, and marrow blast percentages remain laboratory-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based concepts outside direct claims capture. Monitoring cadence definitions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are incomplete for standardized line-of-therapy analytics.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70026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402701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015349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Acs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627997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Cibmtr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305034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917682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030534" y="283464"/>
            <a:ext cx="749681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55835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Outcomes &amp; Claims Observability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describes downstream outcome states including complete remission, MRD negativity, relapse, post-transplant complications, hospitalization,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survivorship, and death. Claims observability is strongest for hospitalization, transfusion, bone marrow biopsy encounters, treatment interruption, and transplant-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related utilization.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30190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034" y="1856232"/>
            <a:ext cx="4350981" cy="3019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22" b="1" i="0">
                <a:solidFill>
                  <a:srgbClr val="47556B"/>
                </a:solidFill>
                <a:latin typeface="Calibri"/>
              </a:rPr>
              <a:t>JOURNEY SIGNAL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82124" y="1856232"/>
            <a:ext cx="1446559" cy="3019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22" b="1" i="0">
                <a:solidFill>
                  <a:srgbClr val="47556B"/>
                </a:solidFill>
                <a:latin typeface="Calibri"/>
              </a:rPr>
              <a:t>OBSERVABLE IN CLAIMS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1793" y="1856232"/>
            <a:ext cx="4931865" cy="3019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22" b="1" i="0">
                <a:solidFill>
                  <a:srgbClr val="47556B"/>
                </a:solidFill>
                <a:latin typeface="Calibri"/>
              </a:rPr>
              <a:t>HOW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034" y="2158137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Hospitalization during induction or toxicity management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82124" y="2158137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DIRECT SIGNAL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1793" y="2158137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Inpatient hospitalization encounters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5211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8034" y="2526639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Transfusion requirement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82124" y="2526639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DIRECT SIGNAL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1793" y="2526639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Transfusion-related claims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8965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8034" y="2895141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Bone marrow biopsy encounter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82124" y="2895141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DIRECT SIGNAL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1793" y="2895141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Procedure or pathology-related claims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5815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8034" y="3263643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Treatment interruption or delayed cycle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82124" y="3263643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PROXY SIGNAL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41793" y="3263643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Treatment gaps or delayed infusion timing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266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8034" y="3632145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Dose reduction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82124" y="3632145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PROXY SIGNAL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41793" y="3632145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Reduced administered dose intensity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99516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8034" y="4000647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MRD status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82124" y="4000647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NOT OBSERVABLE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41793" y="4000647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Laboratory-defined clinical concept without claims methodology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36366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18034" y="4369149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Complete remission status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82124" y="4369149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NOT OBSERVABLE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41793" y="4369149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Remission definitions depend on marrow and laboratory results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73216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8034" y="4737651"/>
            <a:ext cx="4350981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Home infusion and ambulatory monitoring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82124" y="4737651"/>
            <a:ext cx="1446559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PROXY SIGNAL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41793" y="4737651"/>
            <a:ext cx="4931865" cy="36850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19" b="0" i="0">
                <a:solidFill>
                  <a:srgbClr val="1E293B"/>
                </a:solidFill>
                <a:latin typeface="Calibri"/>
              </a:rPr>
              <a:t>Home infusion therapy and outpatient monitoring encounters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510066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11480" y="1856232"/>
            <a:ext cx="11368735" cy="3249921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411480" y="5270754"/>
            <a:ext cx="5103430" cy="113004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29768" y="5380482"/>
            <a:ext cx="41148" cy="91059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94360" y="539877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4360" y="5654802"/>
            <a:ext cx="4737670" cy="61798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Administrative claims data are more reliable for identifying utilization-based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journey events than clinical response states. Cohort definitions requiring CR,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CRi, or MRD status would need linkage to laboratory, registry, or chart data.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89230" y="528904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89230" y="552678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5789230" y="565480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570026" y="565480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610219" y="565480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442894" y="565480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055542" y="565480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668190" y="565480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Acs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280838" y="565480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Cibmtr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957875" y="565480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22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Unmet Needs &amp; Evidence Gaps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indicates that adult ALL treatment complexity, subgroup heterogeneity, and dependence on molecular and MRD testing create major limitations for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standardized claims-based line-of-therapy construction. Explicit sequencing evidence is limited to isolated frontline-to-second-line asparaginase switching examples,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including 35/154 (22.7%) patients switching from frontline pegaspargase/calaspargase pegol to recombinant Erwinia.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25295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0758" y="1856232"/>
            <a:ext cx="1616506" cy="2529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772" b="1" i="0">
                <a:solidFill>
                  <a:srgbClr val="47556B"/>
                </a:solidFill>
                <a:latin typeface="Calibri"/>
              </a:rPr>
              <a:t>GAP AREA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95821" y="1856232"/>
            <a:ext cx="4608278" cy="2529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772" b="1" i="0">
                <a:solidFill>
                  <a:srgbClr val="47556B"/>
                </a:solidFill>
                <a:latin typeface="Calibri"/>
              </a:rPr>
              <a:t>DESCRIPTION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2656" y="1856232"/>
            <a:ext cx="4608278" cy="2529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772" b="1" i="0">
                <a:solidFill>
                  <a:srgbClr val="47556B"/>
                </a:solidFill>
                <a:latin typeface="Calibri"/>
              </a:rPr>
              <a:t>IMPACT ON MODELLING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758" y="2109187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Treatment sequencing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standardization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95821" y="2109187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Adult ALL treatment lacks a single standardized regimen approach because “The standard treatment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for adults with ALL con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2656" y="2109187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Regimen grouping and line attribution may vary across analyses because treatment sequences are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heterogeneous and multi-s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5426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0758" y="2548139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Limited claims-based line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definition evidence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95821" y="2548139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The supplied evidence provides only isolated examples of claims-oriented sequencing definitions,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including patients who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82656" y="2548139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Claims-based line-of-therapy algorithms may require operational assumptions due to sparse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published sequencing rules.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98160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0758" y="2987091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Population heterogeneity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95821" y="2987091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Evidence distinguishes molecular and disease subgroups including “Ph+ ALL,” “Philadelphia (Ph)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chromosome-negative B-cel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82656" y="2987091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Subpopulation-specific evidence cannot be generalized across all ALL populations without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preserving subgroup qualifiers.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42055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0758" y="3426043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Molecular subtype observability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95821" y="3426043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Clinically relevant disease characterization includes “EP300::ZNF384,” “TCF3::ZNF384,” and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kinase/RAS pathway mutations.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2656" y="3426043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Administrative claims data may not capture the molecular features needed for clinically meaningful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stratification.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85950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0758" y="3864995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Response and remission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ascertainment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95821" y="3864995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Key treatment states rely on specialized assessments including “bone marrow morphologic complete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remission,” “flow cytom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82656" y="3864995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Remission and MRD states may require proxy definitions because these assessments are not directly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observable in claims.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29846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0758" y="4303947"/>
            <a:ext cx="1616506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Relapse characterization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limitations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95821" y="4303947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Outcomes literature reports that “nearly half of patients relapsed within 3 years,” but no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standardized claims-based rel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82656" y="4303947"/>
            <a:ext cx="4608278" cy="43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Longitudinal relapse detection and post-relapse sequencing may be inconsistently defined across</a:t>
            </a:r>
          </a:p>
          <a:p>
            <a:pPr algn="l">
              <a:lnSpc>
                <a:spcPct val="120000"/>
              </a:lnSpc>
            </a:pPr>
            <a:r>
              <a:rPr sz="854" b="0" i="0">
                <a:solidFill>
                  <a:srgbClr val="1E293B"/>
                </a:solidFill>
                <a:latin typeface="Calibri"/>
              </a:rPr>
              <a:t>datasets.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73741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411480" y="1856232"/>
            <a:ext cx="11368735" cy="2886667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Claims-only ALL analyses will require explicit assumptions for line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transitions, remission, relapse, and discontinuation because clinically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important disease and response variables depend on molecular and laboratory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assessments. Cohort logic must preserve subgroup qualifiers such as Ph+ ALL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and Ph- B-ALL to avoid inappropriate generalization.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5789230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401878" y="529158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078915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911590" y="529158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003663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Guideline, Label &amp; Evidence Divergence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document contains limited direct evidence on guideline-label divergence in ALL, but identifies tensions between subgroup-specific approval statements,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heterogeneous regimen practices, and sparse sequencing definitions. The evidence does not provide detailed NCCN-to-label comparisons or temporal FDA label evolution.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21066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4797" y="1658112"/>
            <a:ext cx="947465" cy="3210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1" b="1" i="0">
                <a:solidFill>
                  <a:srgbClr val="47556B"/>
                </a:solidFill>
                <a:latin typeface="Calibri"/>
              </a:rPr>
              <a:t>TOPIC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8898" y="1658112"/>
            <a:ext cx="3095211" cy="3210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1" b="1" i="0">
                <a:solidFill>
                  <a:srgbClr val="47556B"/>
                </a:solidFill>
                <a:latin typeface="Calibri"/>
              </a:rPr>
              <a:t>GUIDELINE SAYS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0745" y="1658112"/>
            <a:ext cx="3209757" cy="3210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1" b="1" i="0">
                <a:solidFill>
                  <a:srgbClr val="47556B"/>
                </a:solidFill>
                <a:latin typeface="Calibri"/>
              </a:rPr>
              <a:t>LABEL / EVIDENCE SAYS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7138" y="1658112"/>
            <a:ext cx="3209757" cy="3210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1" b="1" i="0">
                <a:solidFill>
                  <a:srgbClr val="47556B"/>
                </a:solidFill>
                <a:latin typeface="Calibri"/>
              </a:rPr>
              <a:t>RESOLUTION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4797" y="1979178"/>
            <a:ext cx="947465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Frontline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targeted therapy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approval scope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8898" y="1979178"/>
            <a:ext cx="3095211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NCCN-related commentary describes ALL treatment as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complex and heterogeneous.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0745" y="19791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One source states that “Blinatumomab is currently the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only targeted agent approved for frontline treatment,”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but the sup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7138" y="19791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Preserve the exact subpopulation scope when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interpreting frontline targeted therapy statements and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avoid generalizing ac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6960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4797" y="2701578"/>
            <a:ext cx="947465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Standardization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of adult ALL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regimens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8898" y="2701578"/>
            <a:ext cx="3095211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NCCN-related commentary describes ALL treatment as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“one of the most complex and difficult” hematologic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malignancies.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0745" y="27015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The evidence states “there is no standard which drugs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to give and how to combine them.”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7138" y="27015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Use transparent regimen grouping logic because no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universal adult ALL sequencing standard was identified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in the supplied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34184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4797" y="3423978"/>
            <a:ext cx="947465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Claims-based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sequencing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transitions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98898" y="3423978"/>
            <a:ext cx="3095211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No guideline-defined claims-based line-of-therapy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algorithm was supplied.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0745" y="34239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Published evidence identified only isolated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transitions such as switching from “frontline (1 L)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pegaspargase (PEG)/calas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7138" y="34239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Document all sequencing assumptions explicitly when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constructing retrospective treatment lines.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1408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24797" y="4146378"/>
            <a:ext cx="947465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Subpopulation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applicability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98898" y="4146378"/>
            <a:ext cx="3095211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Several cited studies are restricted to “adults with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Ph- B-ALL.”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0745" y="41463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The evidence also distinguishes “Ph+ ALL” and fusion-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defined subtypes including “EP300::ZNF384” and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“TCF3::ZNF384.”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57138" y="4146378"/>
            <a:ext cx="3209757" cy="72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Maintain subgroup-specific attribution because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evidence and potential treatment approaches differ</a:t>
            </a:r>
          </a:p>
          <a:p>
            <a:pPr algn="l">
              <a:lnSpc>
                <a:spcPct val="120000"/>
              </a:lnSpc>
            </a:pPr>
            <a:r>
              <a:rPr sz="1084" b="0" i="0">
                <a:solidFill>
                  <a:srgbClr val="1E293B"/>
                </a:solidFill>
                <a:latin typeface="Calibri"/>
              </a:rPr>
              <a:t>across molecularly def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48632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11480" y="1658112"/>
            <a:ext cx="11368735" cy="3210666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 available evidence supports cautious interpretation of guideline and label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applicability because subgroup restrictions and heterogeneous treatment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practices are common in ALL. Claims-based sequencing frameworks should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therefore include traceable assumptions and explicit subgroup handling.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578923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21905" y="547319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713978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24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Key Insights for Downstream Modelling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highlights that ALL claims-based modelling is constrained by incomplete observability of molecular subtype, MRD status, remission assessment, and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standardized relapse logic. Published sequencing evidence is limited and highly subgroup-specific.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18938" cy="1132270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5880" y="1812512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5880" y="1812512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3195" y="1812512"/>
            <a:ext cx="4702823" cy="8234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Claims-based ALL analyses may require proxy definitions for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remission, relapse, treatment discontinuation, and maintenance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because key clinical states depend on MRD testing, flow cytometry,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RT-qPCR, 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1276" y="1658112"/>
            <a:ext cx="5518938" cy="1132270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5676" y="1812512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5676" y="1812512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2991" y="1812512"/>
            <a:ext cx="4702823" cy="8234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Subgroup qualifiers such as “Ph- B-ALL,” “Ph+ ALL,” and fusion-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defined populations including “EP300::ZNF384” and “TCF3::ZNF384”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should be preserved throughout cohort construction and treatment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sequenc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944782"/>
            <a:ext cx="5518938" cy="92640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5880" y="3099182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5880" y="3099182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3195" y="3099182"/>
            <a:ext cx="4702823" cy="61760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Adult ALL regimens involve “different combinations and ... several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steps,” and the supplied evidence states that “there is no standard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which drugs to give and how to combine them,” limiting standardiz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1276" y="2944782"/>
            <a:ext cx="5518938" cy="92640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5676" y="3099182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5676" y="3099182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991" y="3099182"/>
            <a:ext cx="4702823" cy="61760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Published claims-oriented sequencing evidence is limited to isolated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examples such as switching from frontline pegaspargase/calaspargase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pegol to second-line recombinant Erwinia.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4025585"/>
            <a:ext cx="5518938" cy="720535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5880" y="4179985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5880" y="4179985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3195" y="4179985"/>
            <a:ext cx="4702823" cy="4117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No validated claims-based relapse detection algorithm or maintenance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therapy definition was identified in the supplied evidence.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5847" y="1658112"/>
            <a:ext cx="10972" cy="3088008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Downstream modelling should emphasize transparent sequencing assumptions,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subgroup preservation, and explicit handling of unobservable clinical states.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Validation workflows should specifically review remission logic, molecular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subgroup attribution, and line-transition traceability.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1878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078915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911590" y="547319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003663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