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gradFill rotWithShape="1">
            <a:gsLst>
              <a:gs pos="0">
                <a:srgbClr val="74B4F2"/>
              </a:gs>
              <a:gs pos="100000">
                <a:srgbClr val="1E4ED8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274320"/>
            <a:ext cx="566928" cy="384048"/>
          </a:xfrm>
          <a:prstGeom prst="roundRect">
            <a:avLst>
              <a:gd name="adj" fmla="val 22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74320"/>
            <a:ext cx="56692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600" b="1" i="0">
                <a:solidFill>
                  <a:srgbClr val="2F5FDE"/>
                </a:solidFill>
                <a:latin typeface="Calibri"/>
              </a:rPr>
              <a:t>09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4712" y="292608"/>
            <a:ext cx="12801" cy="3474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369753" y="283464"/>
            <a:ext cx="1410462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F5FD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100" b="0">
                <a:solidFill>
                  <a:srgbClr val="2F5FDE"/>
                </a:solidFill>
                <a:latin typeface="Calibri"/>
              </a:rPr>
              <a:t>Celestra Synthesis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9304" y="274320"/>
            <a:ext cx="8897569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 i="0">
                <a:solidFill>
                  <a:srgbClr val="1B2A6E"/>
                </a:solidFill>
                <a:latin typeface="Calibri"/>
              </a:rPr>
              <a:t>Key Clinical &amp; Treatment Insights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04672"/>
            <a:ext cx="11368735" cy="688848"/>
          </a:xfrm>
          <a:prstGeom prst="roundRect">
            <a:avLst>
              <a:gd name="adj" fmla="val 6000"/>
            </a:avLst>
          </a:prstGeom>
          <a:solidFill>
            <a:srgbClr val="EEF2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" y="896112"/>
            <a:ext cx="41148" cy="505968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" y="950976"/>
            <a:ext cx="11002975" cy="3962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The discovery phase established that Acute Lymphoblastic Leukemia treatment pathways, outcomes, and regulatory positioning are highly stratified by age group, lineage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subtype, Philadelphia chromosome/BCR::ABL1 status, molecular subgroup, MRD context, and relapsed/refractory status.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11480" y="1658112"/>
            <a:ext cx="5526615" cy="883413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558715" y="1805347"/>
            <a:ext cx="357572" cy="3575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58715" y="1805347"/>
            <a:ext cx="357572" cy="3575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15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2488" y="1805347"/>
            <a:ext cx="4748372" cy="5889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07" b="0" i="0">
                <a:solidFill>
                  <a:srgbClr val="1B2A6E"/>
                </a:solidFill>
                <a:latin typeface="Calibri"/>
              </a:rPr>
              <a:t>The supplied evidence segments ALL populations by age group, lineage,</a:t>
            </a:r>
          </a:p>
          <a:p>
            <a:pPr algn="l">
              <a:lnSpc>
                <a:spcPct val="128000"/>
              </a:lnSpc>
            </a:pPr>
            <a:r>
              <a:rPr sz="1207" b="0" i="0">
                <a:solidFill>
                  <a:srgbClr val="1B2A6E"/>
                </a:solidFill>
                <a:latin typeface="Calibri"/>
              </a:rPr>
              <a:t>molecular subtype, MRD status, and risk category, with B-cell lineage</a:t>
            </a:r>
          </a:p>
          <a:p>
            <a:pPr algn="l">
              <a:lnSpc>
                <a:spcPct val="128000"/>
              </a:lnSpc>
            </a:pPr>
            <a:r>
              <a:rPr sz="1207" b="0" i="0">
                <a:solidFill>
                  <a:srgbClr val="1B2A6E"/>
                </a:solidFill>
                <a:latin typeface="Calibri"/>
              </a:rPr>
              <a:t>disease representing 79.3% of cases and T-cell lineage disea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53599" y="1658112"/>
            <a:ext cx="5526615" cy="883413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400834" y="1805347"/>
            <a:ext cx="357572" cy="3575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34" y="1805347"/>
            <a:ext cx="357572" cy="3575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15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84607" y="1805347"/>
            <a:ext cx="4748372" cy="5889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07" b="0" i="0">
                <a:solidFill>
                  <a:srgbClr val="1B2A6E"/>
                </a:solidFill>
                <a:latin typeface="Calibri"/>
              </a:rPr>
              <a:t>Diagnostic classification frameworks rely on bone marrow assessment,</a:t>
            </a:r>
          </a:p>
          <a:p>
            <a:pPr algn="l">
              <a:lnSpc>
                <a:spcPct val="128000"/>
              </a:lnSpc>
            </a:pPr>
            <a:r>
              <a:rPr sz="1207" b="0" i="0">
                <a:solidFill>
                  <a:srgbClr val="1B2A6E"/>
                </a:solidFill>
                <a:latin typeface="Calibri"/>
              </a:rPr>
              <a:t>morphology, cytochemical testing, immunophenotyping, cytogenetics, and</a:t>
            </a:r>
          </a:p>
          <a:p>
            <a:pPr algn="l">
              <a:lnSpc>
                <a:spcPct val="128000"/>
              </a:lnSpc>
            </a:pPr>
            <a:r>
              <a:rPr sz="1207" b="0" i="0">
                <a:solidFill>
                  <a:srgbClr val="1B2A6E"/>
                </a:solidFill>
                <a:latin typeface="Calibri"/>
              </a:rPr>
              <a:t>lumbar puncture evaluation, with lineage assignment supporte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11480" y="2688760"/>
            <a:ext cx="5526615" cy="883413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558715" y="2835995"/>
            <a:ext cx="357572" cy="3575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58715" y="2835995"/>
            <a:ext cx="357572" cy="3575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15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42488" y="2835995"/>
            <a:ext cx="4748372" cy="5889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07" b="0" i="0">
                <a:solidFill>
                  <a:srgbClr val="1B2A6E"/>
                </a:solidFill>
                <a:latin typeface="Calibri"/>
              </a:rPr>
              <a:t>Treatment selection pathways are stratified across induction,</a:t>
            </a:r>
          </a:p>
          <a:p>
            <a:pPr algn="l">
              <a:lnSpc>
                <a:spcPct val="128000"/>
              </a:lnSpc>
            </a:pPr>
            <a:r>
              <a:rPr sz="1207" b="0" i="0">
                <a:solidFill>
                  <a:srgbClr val="1B2A6E"/>
                </a:solidFill>
                <a:latin typeface="Calibri"/>
              </a:rPr>
              <a:t>consolidation, maintenance, transplant, and relapsed/refractory settings</a:t>
            </a:r>
          </a:p>
          <a:p>
            <a:pPr algn="l">
              <a:lnSpc>
                <a:spcPct val="128000"/>
              </a:lnSpc>
            </a:pPr>
            <a:r>
              <a:rPr sz="1207" b="0" i="0">
                <a:solidFill>
                  <a:srgbClr val="1B2A6E"/>
                </a:solidFill>
                <a:latin typeface="Calibri"/>
              </a:rPr>
              <a:t>by Philadelphia chromosome/BCR::ABL1 status, lineage subtype, age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53599" y="2688760"/>
            <a:ext cx="5526615" cy="883413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400834" y="2835995"/>
            <a:ext cx="357572" cy="3575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34" y="2835995"/>
            <a:ext cx="357572" cy="3575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15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84607" y="2835995"/>
            <a:ext cx="4748372" cy="5889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07" b="0" i="0">
                <a:solidFill>
                  <a:srgbClr val="1B2A6E"/>
                </a:solidFill>
                <a:latin typeface="Calibri"/>
              </a:rPr>
              <a:t>The supplied evidence identifies molecular subgrouping that includes</a:t>
            </a:r>
          </a:p>
          <a:p>
            <a:pPr algn="l">
              <a:lnSpc>
                <a:spcPct val="128000"/>
              </a:lnSpc>
            </a:pPr>
            <a:r>
              <a:rPr sz="1207" b="0" i="0">
                <a:solidFill>
                  <a:srgbClr val="1B2A6E"/>
                </a:solidFill>
                <a:latin typeface="Calibri"/>
              </a:rPr>
              <a:t>Philadelphia chromosome-negative B-cell ALL and ZNF384-rearranged B-ALL</a:t>
            </a:r>
          </a:p>
          <a:p>
            <a:pPr algn="l">
              <a:lnSpc>
                <a:spcPct val="128000"/>
              </a:lnSpc>
            </a:pPr>
            <a:r>
              <a:rPr sz="1207" b="0" i="0">
                <a:solidFill>
                  <a:srgbClr val="1B2A6E"/>
                </a:solidFill>
                <a:latin typeface="Calibri"/>
              </a:rPr>
              <a:t>with EP300::ZNF384 and TCF3::ZNF384 fusion partners.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11480" y="3719408"/>
            <a:ext cx="5526615" cy="883413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558715" y="3866643"/>
            <a:ext cx="357572" cy="3575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58715" y="3866643"/>
            <a:ext cx="357572" cy="3575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150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42488" y="3866643"/>
            <a:ext cx="4748372" cy="5889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07" b="0" i="0">
                <a:solidFill>
                  <a:srgbClr val="1B2A6E"/>
                </a:solidFill>
                <a:latin typeface="Calibri"/>
              </a:rPr>
              <a:t>NCCN adult ALL Version 2.2024, NCCN Pediatric ALL Version 2.2025, and</a:t>
            </a:r>
          </a:p>
          <a:p>
            <a:pPr algn="l">
              <a:lnSpc>
                <a:spcPct val="128000"/>
              </a:lnSpc>
            </a:pPr>
            <a:r>
              <a:rPr sz="1207" b="0" i="0">
                <a:solidFill>
                  <a:srgbClr val="1B2A6E"/>
                </a:solidFill>
                <a:latin typeface="Calibri"/>
              </a:rPr>
              <a:t>ASH 2026 guidelines govern treatment selection using branching logic</a:t>
            </a:r>
          </a:p>
          <a:p>
            <a:pPr algn="l">
              <a:lnSpc>
                <a:spcPct val="128000"/>
              </a:lnSpc>
            </a:pPr>
            <a:r>
              <a:rPr sz="1207" b="0" i="0">
                <a:solidFill>
                  <a:srgbClr val="1B2A6E"/>
                </a:solidFill>
                <a:latin typeface="Calibri"/>
              </a:rPr>
              <a:t>based on Ph/BCR::ABL1 status, lineage, age group, MRD status,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253599" y="3719408"/>
            <a:ext cx="5526615" cy="883413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400834" y="3866643"/>
            <a:ext cx="357572" cy="3575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34" y="3866643"/>
            <a:ext cx="357572" cy="3575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150" b="1" i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884607" y="3866643"/>
            <a:ext cx="4748372" cy="5889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07" b="0" i="0">
                <a:solidFill>
                  <a:srgbClr val="1B2A6E"/>
                </a:solidFill>
                <a:latin typeface="Calibri"/>
              </a:rPr>
              <a:t>FDA-approved therapies identified in the supplied evidence span specific</a:t>
            </a:r>
          </a:p>
          <a:p>
            <a:pPr algn="l">
              <a:lnSpc>
                <a:spcPct val="128000"/>
              </a:lnSpc>
            </a:pPr>
            <a:r>
              <a:rPr sz="1207" b="0" i="0">
                <a:solidFill>
                  <a:srgbClr val="1B2A6E"/>
                </a:solidFill>
                <a:latin typeface="Calibri"/>
              </a:rPr>
              <a:t>ALL subpopulations and settings including Ph+ disease,</a:t>
            </a:r>
          </a:p>
          <a:p>
            <a:pPr algn="l">
              <a:lnSpc>
                <a:spcPct val="128000"/>
              </a:lnSpc>
            </a:pPr>
            <a:r>
              <a:rPr sz="1207" b="0" i="0">
                <a:solidFill>
                  <a:srgbClr val="1B2A6E"/>
                </a:solidFill>
                <a:latin typeface="Calibri"/>
              </a:rPr>
              <a:t>relapsed/refractory T-ALL/T-LBL, pediatric relapsed/refractory ALL, main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095847" y="1658112"/>
            <a:ext cx="10972" cy="2944709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411480" y="4974336"/>
            <a:ext cx="5103430" cy="1426463"/>
          </a:xfrm>
          <a:prstGeom prst="roundRect">
            <a:avLst>
              <a:gd name="adj" fmla="val 4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429768" y="5084064"/>
            <a:ext cx="41148" cy="1207007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5102352"/>
            <a:ext cx="4737670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100" b="1" i="0">
                <a:solidFill>
                  <a:srgbClr val="2F5FDE"/>
                </a:solidFill>
                <a:latin typeface="Calibri"/>
              </a:rPr>
              <a:t>WHAT THIS MEANS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94360" y="5358384"/>
            <a:ext cx="4737670" cy="914399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Downstream modelling should preserve ALL subpopulation stratification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variables and setting-specific treatment branches because diagnostic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classification, guideline pathways, and approved therapies are differentiated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by lineage, molecular status, age group, MRD context, and relapsed/refractory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statu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789230" y="4992624"/>
            <a:ext cx="1371600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1" i="0">
                <a:solidFill>
                  <a:srgbClr val="2F5FDE"/>
                </a:solidFill>
                <a:latin typeface="Calibri"/>
              </a:rPr>
              <a:t>SOURCES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789230" y="5230368"/>
            <a:ext cx="502920" cy="20116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5789230" y="5358384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Orphanet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570026" y="5358384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SEER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7182674" y="5358384"/>
            <a:ext cx="72294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Cdc Icd10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8015349" y="5358384"/>
            <a:ext cx="61918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WHO Gho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8744265" y="5358384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NCI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9356913" y="5358384"/>
            <a:ext cx="72294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Europepmc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10189588" y="5358384"/>
            <a:ext cx="567309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Pubmed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5789230" y="5742432"/>
            <a:ext cx="1034224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Ashpublications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6933182" y="5742432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 Web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7713978" y="574243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WHO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8326626" y="5742432"/>
            <a:ext cx="930465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Openfda Label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9366819" y="574243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ESMO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9979467" y="574243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FDA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10592115" y="5742432"/>
            <a:ext cx="1086104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Openfda Drugsfda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5789230" y="6126480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Asco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6401878" y="6126480"/>
            <a:ext cx="982345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CLINICALTRIALS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11480" y="6565392"/>
            <a:ext cx="2743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© 2026 ProcDNA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