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82296"/>
          </a:xfrm>
          <a:prstGeom prst="rect">
            <a:avLst/>
          </a:prstGeom>
          <a:gradFill rotWithShape="1">
            <a:gsLst>
              <a:gs pos="0">
                <a:srgbClr val="74B4F2"/>
              </a:gs>
              <a:gs pos="100000">
                <a:srgbClr val="1E4ED8"/>
              </a:gs>
            </a:gsLst>
            <a:lin scaled="0" ang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11480" y="274320"/>
            <a:ext cx="566928" cy="384048"/>
          </a:xfrm>
          <a:prstGeom prst="roundRect">
            <a:avLst>
              <a:gd name="adj" fmla="val 22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11480" y="274320"/>
            <a:ext cx="566928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4000"/>
              </a:lnSpc>
            </a:pPr>
            <a:r>
              <a:rPr sz="1600" b="1" i="0">
                <a:solidFill>
                  <a:srgbClr val="2F5FDE"/>
                </a:solidFill>
                <a:latin typeface="Calibri"/>
              </a:rPr>
              <a:t>11</a:t>
            </a:r>
          </a:p>
        </p:txBody>
      </p:sp>
      <p:sp>
        <p:nvSpPr>
          <p:cNvPr id="5" name="Rectangle 4"/>
          <p:cNvSpPr/>
          <p:nvPr/>
        </p:nvSpPr>
        <p:spPr>
          <a:xfrm>
            <a:off x="1124712" y="292608"/>
            <a:ext cx="12801" cy="347472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850321" y="283464"/>
            <a:ext cx="929894" cy="36576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12700">
            <a:solidFill>
              <a:srgbClr val="2F5FD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1100" b="0">
                <a:solidFill>
                  <a:srgbClr val="2F5FDE"/>
                </a:solidFill>
                <a:latin typeface="Calibri"/>
              </a:rPr>
              <a:t>Diagnostic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9304" y="274320"/>
            <a:ext cx="9378137" cy="38404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1" i="0">
                <a:solidFill>
                  <a:srgbClr val="1B2A6E"/>
                </a:solidFill>
                <a:latin typeface="Calibri"/>
              </a:rPr>
              <a:t>Diagnostic Procedure &amp; Lab Codes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804672"/>
            <a:ext cx="11368735" cy="688848"/>
          </a:xfrm>
          <a:prstGeom prst="roundRect">
            <a:avLst>
              <a:gd name="adj" fmla="val 6000"/>
            </a:avLst>
          </a:prstGeom>
          <a:solidFill>
            <a:srgbClr val="EEF2FC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29768" y="896112"/>
            <a:ext cx="41148" cy="505968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30936" y="950976"/>
            <a:ext cx="11002975" cy="39624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The supplied materials identify HCPCS, CPT, and LOINC concepts related to bone marrow evaluation, flow cytometry, and FISH cytogenetic testing relevant to ALL</a:t>
            </a:r>
          </a:p>
          <a:p>
            <a:pPr algn="l">
              <a:lnSpc>
                <a:spcPct val="130000"/>
              </a:lnSpc>
            </a:pPr>
            <a:r>
              <a:rPr sz="1200" b="0" i="0">
                <a:solidFill>
                  <a:srgbClr val="47556B"/>
                </a:solidFill>
                <a:latin typeface="Calibri"/>
              </a:rPr>
              <a:t>diagnostic workup and monitoring. Genomic targets referenced in the evidence include BCR/ABL1, KMT2A, ETV6/RUNX1, CRLF2, ABL1, ABL2, PDGFRB, PBX1;TCF3, and CDKN2A.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11480" y="1658112"/>
            <a:ext cx="11368735" cy="346710"/>
          </a:xfrm>
          <a:prstGeom prst="rect">
            <a:avLst/>
          </a:prstGeom>
          <a:solidFill>
            <a:srgbClr val="EEF1F6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33848" y="1658112"/>
            <a:ext cx="1534717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CATEGORY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313302" y="1658112"/>
            <a:ext cx="298985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CODE</a:t>
            </a:r>
          </a:p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SYSTEM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7024" y="1658112"/>
            <a:ext cx="3363600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EXAMPLE CODES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5361" y="1658112"/>
            <a:ext cx="5192484" cy="34671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4000"/>
              </a:lnSpc>
            </a:pPr>
            <a:r>
              <a:rPr sz="1059" b="1" i="0">
                <a:solidFill>
                  <a:srgbClr val="47556B"/>
                </a:solidFill>
                <a:latin typeface="Calibri"/>
              </a:rPr>
              <a:t>PURPOSE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3848" y="2004822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aspiration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and biopsy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313302" y="2004822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HCPCS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7024" y="2004822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G0364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5361" y="2004822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aspiration performed with bone marrow biopsy through the same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incision on the same date of service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11480" y="2600980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848" y="2606466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biopsy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device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13302" y="2606466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HCPCS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857024" y="2606466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C1830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65361" y="2606466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Powered bone marrow biopsy needle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11480" y="3202624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533848" y="3208110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pathology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reporting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313302" y="3208110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LOINC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857024" y="3208110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33721-2; 66119-9; 48807-2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65361" y="3208110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Bone marrow pathology biopsy report and bone marrow aspiration report concepts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11480" y="3804268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533848" y="3809754"/>
            <a:ext cx="1534717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Flow cytometry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laboratory assessment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13302" y="3809754"/>
            <a:ext cx="298985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LOINC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857024" y="3809754"/>
            <a:ext cx="3363600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33719-6; 61126-9; 107079-6; 61123-6; 30364-4;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101147-7; 104548-3; 54226-6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465361" y="3809754"/>
            <a:ext cx="5192484" cy="601644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Flow cytometry study, blast-cell assessment, and lymphocyte/leukocyte</a:t>
            </a:r>
          </a:p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quantification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11480" y="440591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33848" y="4411398"/>
            <a:ext cx="1534717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FISH cytogenetic testing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313302" y="4411398"/>
            <a:ext cx="298985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CPT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857024" y="4411398"/>
            <a:ext cx="3363600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88237; 88275; 88271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65361" y="4411398"/>
            <a:ext cx="5192484" cy="42319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sz="1170" b="0" i="0">
                <a:solidFill>
                  <a:srgbClr val="1E293B"/>
                </a:solidFill>
                <a:latin typeface="Calibri"/>
              </a:rPr>
              <a:t>FISH testing for diagnostic, prognostic, and follow-up evaluation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11480" y="4829102"/>
            <a:ext cx="11368735" cy="5486"/>
          </a:xfrm>
          <a:prstGeom prst="rect">
            <a:avLst/>
          </a:prstGeom>
          <a:solidFill>
            <a:srgbClr val="DDE3E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411480" y="1658112"/>
            <a:ext cx="11368735" cy="3176476"/>
          </a:xfrm>
          <a:prstGeom prst="roundRect">
            <a:avLst>
              <a:gd name="adj" fmla="val 1500"/>
            </a:avLst>
          </a:prstGeom>
          <a:noFill/>
          <a:ln w="12700">
            <a:solidFill>
              <a:srgbClr val="DDE3EE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411480" y="5089144"/>
            <a:ext cx="5103430" cy="1311656"/>
          </a:xfrm>
          <a:prstGeom prst="roundRect">
            <a:avLst>
              <a:gd name="adj" fmla="val 4000"/>
            </a:avLst>
          </a:prstGeom>
          <a:solidFill>
            <a:srgbClr val="EAF1F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429768" y="5198872"/>
            <a:ext cx="41148" cy="1092200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94360" y="5217160"/>
            <a:ext cx="473767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100" b="1" i="0">
                <a:solidFill>
                  <a:srgbClr val="2F5FDE"/>
                </a:solidFill>
                <a:latin typeface="Calibri"/>
              </a:rPr>
              <a:t>WHAT THIS MEANS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4360" y="5473192"/>
            <a:ext cx="4737670" cy="799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Procedure and laboratory utilization can provide observable diagnostic and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disease-monitoring signals in claims-linked datasets when direct treatment-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intent coding is incomplete. Repeated bone marrow, flow cytometry, and FISH</a:t>
            </a:r>
          </a:p>
          <a:p>
            <a:pPr algn="l">
              <a:lnSpc>
                <a:spcPct val="130000"/>
              </a:lnSpc>
            </a:pPr>
            <a:r>
              <a:rPr sz="1100" b="0" i="0">
                <a:solidFill>
                  <a:srgbClr val="47556B"/>
                </a:solidFill>
                <a:latin typeface="Calibri"/>
              </a:rPr>
              <a:t>testing may support longitudinal assessment of disease activity and follow-up.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789230" y="5107432"/>
            <a:ext cx="13716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1200" b="1" i="0">
                <a:solidFill>
                  <a:srgbClr val="2F5FDE"/>
                </a:solidFill>
                <a:latin typeface="Calibri"/>
              </a:rPr>
              <a:t>SOURCES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789230" y="5345176"/>
            <a:ext cx="502920" cy="20116"/>
          </a:xfrm>
          <a:prstGeom prst="rect">
            <a:avLst/>
          </a:prstGeom>
          <a:solidFill>
            <a:srgbClr val="2F5FDE"/>
          </a:solidFill>
          <a:ln>
            <a:noFill/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578923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Hcpcs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621905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Nlm Loinc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7454580" y="5473192"/>
            <a:ext cx="722947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Cms Icd10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8287255" y="5473192"/>
            <a:ext cx="671068" cy="292608"/>
          </a:xfrm>
          <a:prstGeom prst="roundRect">
            <a:avLst>
              <a:gd name="adj" fmla="val 50000"/>
            </a:avLst>
          </a:prstGeom>
          <a:solidFill>
            <a:srgbClr val="EAF1FE"/>
          </a:solidFill>
          <a:ln w="12700">
            <a:solidFill>
              <a:srgbClr val="C7DAFB"/>
            </a:solidFill>
          </a:ln>
          <a:effectLst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45720" rIns="45720" tIns="0" bIns="0"/>
          <a:lstStyle/>
          <a:p>
            <a:pPr algn="ctr"/>
            <a:r>
              <a:rPr sz="950" b="0">
                <a:solidFill>
                  <a:srgbClr val="2F5FDE"/>
                </a:solidFill>
                <a:latin typeface="Calibri"/>
              </a:rPr>
              <a:t>Open Web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11480" y="6565392"/>
            <a:ext cx="2743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4000"/>
              </a:lnSpc>
            </a:pPr>
            <a:r>
              <a:rPr sz="900" b="0" i="0">
                <a:solidFill>
                  <a:srgbClr val="9AA3B2"/>
                </a:solidFill>
                <a:latin typeface="Calibri"/>
              </a:rPr>
              <a:t>© 2026 ProcDNA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