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08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10392" y="283464"/>
            <a:ext cx="869823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Treatment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3820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Approved Therapy &amp; Label Intelligence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88696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70408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5943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evidence identifies FDA-approved therapies for ALL spanning Ph+ disease, relapsed/refractory T-ALL/T-LBL, pediatric relapsed/refractory ALL, maintenance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therapy, and adult relapsed/refractory B-cell precursor ALL. Recent regulatory activity includes a 2024 FDA accelerated approval for ponatinib with chemotherapy in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newly diagnosed adult Ph+ ALL.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856232"/>
            <a:ext cx="11368735" cy="224591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90747" y="1856232"/>
            <a:ext cx="935781" cy="22459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86" b="1" i="0">
                <a:solidFill>
                  <a:srgbClr val="47556B"/>
                </a:solidFill>
                <a:latin typeface="Calibri"/>
              </a:rPr>
              <a:t>THERAPY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85063" y="1856232"/>
            <a:ext cx="3489187" cy="22459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86" b="1" i="0">
                <a:solidFill>
                  <a:srgbClr val="47556B"/>
                </a:solidFill>
                <a:latin typeface="Calibri"/>
              </a:rPr>
              <a:t>INDICATION / POPULATION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32785" y="1856232"/>
            <a:ext cx="1817314" cy="22459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86" b="1" i="0">
                <a:solidFill>
                  <a:srgbClr val="47556B"/>
                </a:solidFill>
                <a:latin typeface="Calibri"/>
              </a:rPr>
              <a:t>SETTING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08634" y="1856232"/>
            <a:ext cx="1574133" cy="22459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86" b="1" i="0">
                <a:solidFill>
                  <a:srgbClr val="47556B"/>
                </a:solidFill>
                <a:latin typeface="Calibri"/>
              </a:rPr>
              <a:t>APPROVAL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41302" y="1856232"/>
            <a:ext cx="2759642" cy="22459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686" b="1" i="0">
                <a:solidFill>
                  <a:srgbClr val="47556B"/>
                </a:solidFill>
                <a:latin typeface="Calibri"/>
              </a:rPr>
              <a:t>RECENT LABEL CHANGE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0747" y="2080823"/>
            <a:ext cx="935781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Ponatinib (ICLUSIG)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85063" y="2080823"/>
            <a:ext cx="3489187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Adult patients with newly diagnosed Philadelphia chromosome-positive acute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lymphoblastic leukemia (Ph+ ALL) with chemoth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32785" y="2080823"/>
            <a:ext cx="1817314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Frontline newly diagnosed adult Ph+ ALL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08634" y="2080823"/>
            <a:ext cx="1574133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FDA accelerated approval 2024-03-19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41302" y="2080823"/>
            <a:ext cx="2759642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2025-10-10 ICLUSIG SUPPL 38 efficacy supplement; specific ALL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scope not provided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2465068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90747" y="2470554"/>
            <a:ext cx="935781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Dasatinib (SPRYCEL)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85063" y="2470554"/>
            <a:ext cx="3489187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Adults with Ph+ ALL with resistance or intolerance to prior therapy; pediatric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patients 1 year of age and older with new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32785" y="2470554"/>
            <a:ext cx="1817314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Relapsed/refractory adult Ph+ ALL and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frontline pediatric Ph+ ALL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08634" y="2470554"/>
            <a:ext cx="1574133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Initial U.S. Approval: 2006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41302" y="2470554"/>
            <a:ext cx="2759642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2024-07-31 SPRYCEL SUPPL 28 labeling action; specific ALL scope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not provided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11480" y="2854799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90747" y="2860285"/>
            <a:ext cx="935781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Imatinib mesylate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(Gleevec/imatinib)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85063" y="2860285"/>
            <a:ext cx="3489187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Adult relapsed/refractory Philadelphia chromosome positive acute lymphoblastic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leukemia and pediatric newly diagnosed Ph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32785" y="2860285"/>
            <a:ext cx="1817314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Relapsed/refractory adult Ph+ ALL and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frontline pediatric Ph+ ALL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08634" y="2860285"/>
            <a:ext cx="1574133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Initial U.S. Approval: 2001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41302" y="2860285"/>
            <a:ext cx="2759642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Multiple FDA supplement approval dates including SUPPL 63 AP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2024-03-01; ALL scope not specified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3244530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90747" y="3250016"/>
            <a:ext cx="935781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Nelarabine (ARRANON)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85063" y="3250016"/>
            <a:ext cx="3489187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Adult and pediatric patients age 1 year and older with T-cell acute lymphoblastic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leukemia (T-ALL) and T-cell lymphoblas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32785" y="3250016"/>
            <a:ext cx="1817314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Relapsed/refractory T-ALL/T-LBL after at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least two regimens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08634" y="3250016"/>
            <a:ext cx="1574133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Initial U.S. Approval: 2005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941302" y="3250016"/>
            <a:ext cx="2759642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2025-03-11 ARRANON SUPPL 14 labeling action; specific ALL scope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not provided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11480" y="363426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90747" y="3639747"/>
            <a:ext cx="935781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Clofarabine injection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585063" y="3639747"/>
            <a:ext cx="3489187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Pediatric patients 1 to 21 years old with relapsed or refractory ALL after at least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two prior regimens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232785" y="3639747"/>
            <a:ext cx="1817314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Pediatric relapsed/refractory ALL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08634" y="3639747"/>
            <a:ext cx="1574133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Initial U.S. Approval: 2004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941302" y="3639747"/>
            <a:ext cx="2759642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No recent label change identified in supplied evidence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11480" y="402399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90747" y="4029478"/>
            <a:ext cx="935781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Methotrexate Injection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85063" y="4029478"/>
            <a:ext cx="3489187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Adult and pediatric ALL as part of a combination chemotherapy regimen or maintenance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regimen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232785" y="4029478"/>
            <a:ext cx="1817314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Combination chemotherapy and maintenance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settings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208634" y="4029478"/>
            <a:ext cx="1574133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Initial U.S. Approval: 1953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41302" y="4029478"/>
            <a:ext cx="2759642" cy="38973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No recent label change identified in supplied evidence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11480" y="441372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90747" y="4419209"/>
            <a:ext cx="935781" cy="5053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TECARTUS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(brexucabtagene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autoleucel)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585063" y="4419209"/>
            <a:ext cx="3489187" cy="5053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Adult relapsed or refractory B-cell precursor ALL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232785" y="4419209"/>
            <a:ext cx="1817314" cy="5053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Relapsed/refractory adult B-cell precursor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ALL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208634" y="4419209"/>
            <a:ext cx="1574133" cy="5053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Approved; approval date not provided</a:t>
            </a:r>
          </a:p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in supplied evidence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941302" y="4419209"/>
            <a:ext cx="2759642" cy="5053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758" b="0" i="0">
                <a:solidFill>
                  <a:srgbClr val="1E293B"/>
                </a:solidFill>
                <a:latin typeface="Calibri"/>
              </a:rPr>
              <a:t>No recent label change identified in supplied evidence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11480" y="4919053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411480" y="1856232"/>
            <a:ext cx="11368735" cy="3068307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ounded Rectangle 59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Approved therapy mapping supports claims segmentation by biomarker-defined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disease, age group, lineage, and treatment setting. Frontline versus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relapsed/refractory distinctions are essential because several approvals are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limited to specific lines and subpopulations.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ounded Rectangle 65"/>
          <p:cNvSpPr/>
          <p:nvPr/>
        </p:nvSpPr>
        <p:spPr>
          <a:xfrm>
            <a:off x="5789230" y="5473192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829423" y="5473192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8025255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8637903" y="5473192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9729976" y="5473192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10342624" y="5473192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5789230" y="5857240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