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369753" y="283464"/>
            <a:ext cx="1410462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Clinical Landscape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8897569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Foundation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79502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61214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4292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evidence describes a diagnostic workflow based on bone marrow assessment, morphology, cytochemical testing, immunophenotyping, cytogenetics,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and lumbar puncture evaluation.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140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089381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rapezoid 15"/>
          <p:cNvSpPr/>
          <p:nvPr/>
        </p:nvSpPr>
        <p:spPr>
          <a:xfrm>
            <a:off x="1012572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Bone marrow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aspiration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85383" y="3146449"/>
            <a:ext cx="92171" cy="172821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15960" y="3058118"/>
            <a:ext cx="92171" cy="26115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2646536" y="2973627"/>
            <a:ext cx="92171" cy="345643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032395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Morphology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26231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7" name="Chevron 26"/>
          <p:cNvSpPr/>
          <p:nvPr/>
        </p:nvSpPr>
        <p:spPr>
          <a:xfrm>
            <a:off x="3335959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0" name="Oval 29"/>
          <p:cNvSpPr/>
          <p:nvPr/>
        </p:nvSpPr>
        <p:spPr>
          <a:xfrm>
            <a:off x="3904133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rapezoid 30"/>
          <p:cNvSpPr/>
          <p:nvPr/>
        </p:nvSpPr>
        <p:spPr>
          <a:xfrm>
            <a:off x="3827324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39771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Cytochemical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analysis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3607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4" name="Chevron 33"/>
          <p:cNvSpPr/>
          <p:nvPr/>
        </p:nvSpPr>
        <p:spPr>
          <a:xfrm>
            <a:off x="4743335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847147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Flow cytometric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immunophenotyping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40983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2" name="Chevron 41"/>
          <p:cNvSpPr/>
          <p:nvPr/>
        </p:nvSpPr>
        <p:spPr>
          <a:xfrm>
            <a:off x="6150711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5" name="Wave 44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254523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Lineage marker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evaluation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448359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8" name="Chevron 47"/>
          <p:cNvSpPr/>
          <p:nvPr/>
        </p:nvSpPr>
        <p:spPr>
          <a:xfrm>
            <a:off x="7558087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51" name="Wave 50"/>
          <p:cNvSpPr/>
          <p:nvPr/>
        </p:nvSpPr>
        <p:spPr>
          <a:xfrm>
            <a:off x="8014887" y="3058118"/>
            <a:ext cx="384048" cy="138257"/>
          </a:xfrm>
          <a:prstGeom prst="wav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61899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Cytogenetics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testing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5735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4" name="Chevron 53"/>
          <p:cNvSpPr/>
          <p:nvPr/>
        </p:nvSpPr>
        <p:spPr>
          <a:xfrm>
            <a:off x="8965463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422263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52839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683415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069275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Immunohistochemis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try assessment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263111" y="3163823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62" name="Chevron 61"/>
          <p:cNvSpPr/>
          <p:nvPr/>
        </p:nvSpPr>
        <p:spPr>
          <a:xfrm>
            <a:off x="10372839" y="2542031"/>
            <a:ext cx="1297647" cy="1481328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10887246" y="2935223"/>
            <a:ext cx="268833" cy="384048"/>
          </a:xfrm>
          <a:prstGeom prst="roundRect">
            <a:avLst>
              <a:gd name="adj" fmla="val 12000"/>
            </a:avLst>
          </a:prstGeom>
          <a:noFill/>
          <a:ln w="19050">
            <a:solidFill>
              <a:srgbClr val="12B5A6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937172" y="3050437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937172" y="3127247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937172" y="3204056"/>
            <a:ext cx="168981" cy="19202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10476650" y="3410711"/>
            <a:ext cx="1090024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Lumbar puncture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evaluation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 algorithms for incident ALL may need combinations of marrow procedures, flow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cytometry, cytogenetic testing, and CNS-directed evaluation to improve diagnostic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specificity. Lineage-defining immunophenotyping is central to distinguishing B-cell versus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T-cell disease cohorts.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6611112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WHO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7223760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Orphanet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8022844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Europepmc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8873807" y="5193792"/>
            <a:ext cx="1052512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10036047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