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gradFill rotWithShape="1">
            <a:gsLst>
              <a:gs pos="0">
                <a:srgbClr val="74B4F2"/>
              </a:gs>
              <a:gs pos="100000">
                <a:srgbClr val="1E4ED8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411480" y="274320"/>
            <a:ext cx="566928" cy="384048"/>
          </a:xfrm>
          <a:prstGeom prst="roundRect">
            <a:avLst>
              <a:gd name="adj" fmla="val 22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274320"/>
            <a:ext cx="566928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600" b="1" i="0">
                <a:solidFill>
                  <a:srgbClr val="2F5FDE"/>
                </a:solidFill>
                <a:latin typeface="Calibri"/>
              </a:rPr>
              <a:t>05</a:t>
            </a:r>
          </a:p>
        </p:txBody>
      </p:sp>
      <p:sp>
        <p:nvSpPr>
          <p:cNvPr id="5" name="Rectangle 4"/>
          <p:cNvSpPr/>
          <p:nvPr/>
        </p:nvSpPr>
        <p:spPr>
          <a:xfrm>
            <a:off x="1124712" y="292608"/>
            <a:ext cx="12801" cy="347472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369753" y="283464"/>
            <a:ext cx="1410462" cy="36576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2F5FD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100" b="0">
                <a:solidFill>
                  <a:srgbClr val="2F5FDE"/>
                </a:solidFill>
                <a:latin typeface="Calibri"/>
              </a:rPr>
              <a:t>Clinical Landscape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89304" y="274320"/>
            <a:ext cx="8897569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2400" b="1" i="0">
                <a:solidFill>
                  <a:srgbClr val="1B2A6E"/>
                </a:solidFill>
                <a:latin typeface="Calibri"/>
              </a:rPr>
              <a:t>Natural History &amp; Disease Journey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1480" y="877824"/>
            <a:ext cx="11368735" cy="795020"/>
          </a:xfrm>
          <a:prstGeom prst="roundRect">
            <a:avLst>
              <a:gd name="adj" fmla="val 6000"/>
            </a:avLst>
          </a:prstGeom>
          <a:solidFill>
            <a:srgbClr val="EEF2F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29768" y="969264"/>
            <a:ext cx="41148" cy="612140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0936" y="1060704"/>
            <a:ext cx="10948111" cy="42926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 i="0">
                <a:solidFill>
                  <a:srgbClr val="47556B"/>
                </a:solidFill>
                <a:latin typeface="Calibri"/>
              </a:rPr>
              <a:t>The supplied materials describe an ALL disease course involving diagnostic confirmation, lineage and molecular classification, MRD-based risk assessment,</a:t>
            </a:r>
          </a:p>
          <a:p>
            <a:pPr algn="l">
              <a:lnSpc>
                <a:spcPct val="130000"/>
              </a:lnSpc>
            </a:pPr>
            <a:r>
              <a:rPr sz="1300" b="0" i="0">
                <a:solidFill>
                  <a:srgbClr val="47556B"/>
                </a:solidFill>
                <a:latin typeface="Calibri"/>
              </a:rPr>
              <a:t>frontline treatment selection, and escalation for higher-risk or suboptimal responders.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11480" y="2084831"/>
            <a:ext cx="11368735" cy="2124265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DE3E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Chevron 11"/>
          <p:cNvSpPr/>
          <p:nvPr/>
        </p:nvSpPr>
        <p:spPr>
          <a:xfrm>
            <a:off x="521208" y="2542031"/>
            <a:ext cx="1297647" cy="1484185"/>
          </a:xfrm>
          <a:prstGeom prst="chevron">
            <a:avLst>
              <a:gd name="adj" fmla="val 20000"/>
            </a:avLst>
          </a:prstGeom>
          <a:solidFill>
            <a:srgbClr val="E7ECF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996295" y="2368295"/>
            <a:ext cx="347472" cy="347472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96295" y="2368295"/>
            <a:ext cx="347472" cy="3474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0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5" name="Oval 14"/>
          <p:cNvSpPr/>
          <p:nvPr/>
        </p:nvSpPr>
        <p:spPr>
          <a:xfrm>
            <a:off x="1089381" y="2935223"/>
            <a:ext cx="161300" cy="161300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rapezoid 15"/>
          <p:cNvSpPr/>
          <p:nvPr/>
        </p:nvSpPr>
        <p:spPr>
          <a:xfrm>
            <a:off x="1012572" y="3067489"/>
            <a:ext cx="314919" cy="192024"/>
          </a:xfrm>
          <a:prstGeom prst="trapezoid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5019" y="3410711"/>
            <a:ext cx="1090024" cy="514921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Initial symptom</a:t>
            </a:r>
          </a:p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presentation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818855" y="3165251"/>
            <a:ext cx="109728" cy="23774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700" b="1" i="0">
                <a:solidFill>
                  <a:srgbClr val="8A94A6"/>
                </a:solidFill>
                <a:latin typeface="Calibri"/>
              </a:rPr>
              <a:t>›</a:t>
            </a:r>
          </a:p>
        </p:txBody>
      </p:sp>
      <p:sp>
        <p:nvSpPr>
          <p:cNvPr id="19" name="Chevron 18"/>
          <p:cNvSpPr/>
          <p:nvPr/>
        </p:nvSpPr>
        <p:spPr>
          <a:xfrm>
            <a:off x="1928583" y="2542031"/>
            <a:ext cx="1297647" cy="1484185"/>
          </a:xfrm>
          <a:prstGeom prst="chevron">
            <a:avLst>
              <a:gd name="adj" fmla="val 20000"/>
            </a:avLst>
          </a:prstGeom>
          <a:solidFill>
            <a:srgbClr val="E3F5E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2403671" y="2368295"/>
            <a:ext cx="347472" cy="347472"/>
          </a:xfrm>
          <a:prstGeom prst="ellipse">
            <a:avLst/>
          </a:prstGeom>
          <a:solidFill>
            <a:srgbClr val="12B5A6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2403671" y="2368295"/>
            <a:ext cx="347472" cy="3474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0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22" name="Heart 21"/>
          <p:cNvSpPr/>
          <p:nvPr/>
        </p:nvSpPr>
        <p:spPr>
          <a:xfrm>
            <a:off x="2385383" y="2958265"/>
            <a:ext cx="384048" cy="330281"/>
          </a:xfrm>
          <a:prstGeom prst="heart">
            <a:avLst/>
          </a:prstGeom>
          <a:solidFill>
            <a:srgbClr val="12B5A6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2032395" y="3410711"/>
            <a:ext cx="1090024" cy="514921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Bone marrow</a:t>
            </a:r>
          </a:p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confirmation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226231" y="3165251"/>
            <a:ext cx="109728" cy="23774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700" b="1" i="0">
                <a:solidFill>
                  <a:srgbClr val="8A94A6"/>
                </a:solidFill>
                <a:latin typeface="Calibri"/>
              </a:rPr>
              <a:t>›</a:t>
            </a:r>
          </a:p>
        </p:txBody>
      </p:sp>
      <p:sp>
        <p:nvSpPr>
          <p:cNvPr id="25" name="Chevron 24"/>
          <p:cNvSpPr/>
          <p:nvPr/>
        </p:nvSpPr>
        <p:spPr>
          <a:xfrm>
            <a:off x="3335959" y="2542031"/>
            <a:ext cx="1297647" cy="1484185"/>
          </a:xfrm>
          <a:prstGeom prst="chevron">
            <a:avLst>
              <a:gd name="adj" fmla="val 20000"/>
            </a:avLst>
          </a:prstGeom>
          <a:solidFill>
            <a:srgbClr val="EFEAF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3811047" y="2368295"/>
            <a:ext cx="347472" cy="347472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3811047" y="2368295"/>
            <a:ext cx="347472" cy="3474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0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8" name="Oval 27"/>
          <p:cNvSpPr/>
          <p:nvPr/>
        </p:nvSpPr>
        <p:spPr>
          <a:xfrm>
            <a:off x="3904133" y="2935223"/>
            <a:ext cx="161300" cy="161300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rapezoid 28"/>
          <p:cNvSpPr/>
          <p:nvPr/>
        </p:nvSpPr>
        <p:spPr>
          <a:xfrm>
            <a:off x="3827324" y="3067489"/>
            <a:ext cx="314919" cy="192024"/>
          </a:xfrm>
          <a:prstGeom prst="trapezoid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3439771" y="3410711"/>
            <a:ext cx="1090024" cy="514921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Immunophenotypic</a:t>
            </a:r>
          </a:p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lineage</a:t>
            </a:r>
          </a:p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assignment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633607" y="3165251"/>
            <a:ext cx="109728" cy="23774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700" b="1" i="0">
                <a:solidFill>
                  <a:srgbClr val="8A94A6"/>
                </a:solidFill>
                <a:latin typeface="Calibri"/>
              </a:rPr>
              <a:t>›</a:t>
            </a:r>
          </a:p>
        </p:txBody>
      </p:sp>
      <p:sp>
        <p:nvSpPr>
          <p:cNvPr id="32" name="Chevron 31"/>
          <p:cNvSpPr/>
          <p:nvPr/>
        </p:nvSpPr>
        <p:spPr>
          <a:xfrm>
            <a:off x="4743335" y="2542031"/>
            <a:ext cx="1297647" cy="1484185"/>
          </a:xfrm>
          <a:prstGeom prst="chevron">
            <a:avLst>
              <a:gd name="adj" fmla="val 20000"/>
            </a:avLst>
          </a:prstGeom>
          <a:solidFill>
            <a:srgbClr val="FBEFE3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5218423" y="2368295"/>
            <a:ext cx="347472" cy="347472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218423" y="2368295"/>
            <a:ext cx="347472" cy="3474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0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35" name="Wave 34"/>
          <p:cNvSpPr/>
          <p:nvPr/>
        </p:nvSpPr>
        <p:spPr>
          <a:xfrm>
            <a:off x="5200135" y="3058118"/>
            <a:ext cx="384048" cy="138257"/>
          </a:xfrm>
          <a:prstGeom prst="wav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4847147" y="3410711"/>
            <a:ext cx="1090024" cy="514921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Molecular</a:t>
            </a:r>
          </a:p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subgroup</a:t>
            </a:r>
          </a:p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classification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040983" y="3165251"/>
            <a:ext cx="109728" cy="23774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700" b="1" i="0">
                <a:solidFill>
                  <a:srgbClr val="8A94A6"/>
                </a:solidFill>
                <a:latin typeface="Calibri"/>
              </a:rPr>
              <a:t>›</a:t>
            </a:r>
          </a:p>
        </p:txBody>
      </p:sp>
      <p:sp>
        <p:nvSpPr>
          <p:cNvPr id="38" name="Chevron 37"/>
          <p:cNvSpPr/>
          <p:nvPr/>
        </p:nvSpPr>
        <p:spPr>
          <a:xfrm>
            <a:off x="6150711" y="2542031"/>
            <a:ext cx="1297647" cy="1484185"/>
          </a:xfrm>
          <a:prstGeom prst="chevron">
            <a:avLst>
              <a:gd name="adj" fmla="val 20000"/>
            </a:avLst>
          </a:prstGeom>
          <a:solidFill>
            <a:srgbClr val="E7ECF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6625799" y="2368295"/>
            <a:ext cx="347472" cy="347472"/>
          </a:xfrm>
          <a:prstGeom prst="ellipse">
            <a:avLst/>
          </a:prstGeom>
          <a:solidFill>
            <a:srgbClr val="12B5A6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6625799" y="2368295"/>
            <a:ext cx="347472" cy="3474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000" b="1" i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41" name="Wave 40"/>
          <p:cNvSpPr/>
          <p:nvPr/>
        </p:nvSpPr>
        <p:spPr>
          <a:xfrm>
            <a:off x="6607511" y="3058118"/>
            <a:ext cx="384048" cy="138257"/>
          </a:xfrm>
          <a:prstGeom prst="wave">
            <a:avLst/>
          </a:prstGeom>
          <a:solidFill>
            <a:srgbClr val="12B5A6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6254523" y="3410711"/>
            <a:ext cx="1090024" cy="514921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MRD status</a:t>
            </a:r>
          </a:p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assessment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448359" y="3165251"/>
            <a:ext cx="109728" cy="23774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700" b="1" i="0">
                <a:solidFill>
                  <a:srgbClr val="8A94A6"/>
                </a:solidFill>
                <a:latin typeface="Calibri"/>
              </a:rPr>
              <a:t>›</a:t>
            </a:r>
          </a:p>
        </p:txBody>
      </p:sp>
      <p:sp>
        <p:nvSpPr>
          <p:cNvPr id="44" name="Chevron 43"/>
          <p:cNvSpPr/>
          <p:nvPr/>
        </p:nvSpPr>
        <p:spPr>
          <a:xfrm>
            <a:off x="7558087" y="2542031"/>
            <a:ext cx="1297647" cy="1484185"/>
          </a:xfrm>
          <a:prstGeom prst="chevron">
            <a:avLst>
              <a:gd name="adj" fmla="val 20000"/>
            </a:avLst>
          </a:prstGeom>
          <a:solidFill>
            <a:srgbClr val="E3F5E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8033175" y="2368295"/>
            <a:ext cx="347472" cy="347472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8033175" y="2368295"/>
            <a:ext cx="347472" cy="3474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000" b="1" i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47" name="Teardrop 46"/>
          <p:cNvSpPr/>
          <p:nvPr/>
        </p:nvSpPr>
        <p:spPr>
          <a:xfrm>
            <a:off x="8091696" y="2935223"/>
            <a:ext cx="230428" cy="288036"/>
          </a:xfrm>
          <a:prstGeom prst="teardrop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8191549" y="3223259"/>
            <a:ext cx="30723" cy="76809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7661899" y="3410711"/>
            <a:ext cx="1090024" cy="514921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Frontline</a:t>
            </a:r>
          </a:p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treatment</a:t>
            </a:r>
          </a:p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selection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8855735" y="3165251"/>
            <a:ext cx="109728" cy="23774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700" b="1" i="0">
                <a:solidFill>
                  <a:srgbClr val="8A94A6"/>
                </a:solidFill>
                <a:latin typeface="Calibri"/>
              </a:rPr>
              <a:t>›</a:t>
            </a:r>
          </a:p>
        </p:txBody>
      </p:sp>
      <p:sp>
        <p:nvSpPr>
          <p:cNvPr id="51" name="Chevron 50"/>
          <p:cNvSpPr/>
          <p:nvPr/>
        </p:nvSpPr>
        <p:spPr>
          <a:xfrm>
            <a:off x="8965463" y="2542031"/>
            <a:ext cx="1297647" cy="1484185"/>
          </a:xfrm>
          <a:prstGeom prst="chevron">
            <a:avLst>
              <a:gd name="adj" fmla="val 20000"/>
            </a:avLst>
          </a:prstGeom>
          <a:solidFill>
            <a:srgbClr val="EFEAF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9440551" y="2368295"/>
            <a:ext cx="347472" cy="347472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9440551" y="2368295"/>
            <a:ext cx="347472" cy="3474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000" b="1" i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54" name="Rectangle 53"/>
          <p:cNvSpPr/>
          <p:nvPr/>
        </p:nvSpPr>
        <p:spPr>
          <a:xfrm>
            <a:off x="9422263" y="3146449"/>
            <a:ext cx="92171" cy="172821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9552839" y="3058118"/>
            <a:ext cx="92171" cy="261152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9683415" y="2973627"/>
            <a:ext cx="92171" cy="345643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9069275" y="3410711"/>
            <a:ext cx="1090024" cy="514921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Response-based</a:t>
            </a:r>
          </a:p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risk</a:t>
            </a:r>
          </a:p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stratification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10263111" y="3165251"/>
            <a:ext cx="109728" cy="23774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700" b="1" i="0">
                <a:solidFill>
                  <a:srgbClr val="8A94A6"/>
                </a:solidFill>
                <a:latin typeface="Calibri"/>
              </a:rPr>
              <a:t>›</a:t>
            </a:r>
          </a:p>
        </p:txBody>
      </p:sp>
      <p:sp>
        <p:nvSpPr>
          <p:cNvPr id="59" name="Chevron 58"/>
          <p:cNvSpPr/>
          <p:nvPr/>
        </p:nvSpPr>
        <p:spPr>
          <a:xfrm>
            <a:off x="10372839" y="2542031"/>
            <a:ext cx="1297647" cy="1484185"/>
          </a:xfrm>
          <a:prstGeom prst="chevron">
            <a:avLst>
              <a:gd name="adj" fmla="val 20000"/>
            </a:avLst>
          </a:prstGeom>
          <a:solidFill>
            <a:srgbClr val="FBEFE3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10847927" y="2368295"/>
            <a:ext cx="347472" cy="347472"/>
          </a:xfrm>
          <a:prstGeom prst="ellipse">
            <a:avLst/>
          </a:prstGeom>
          <a:solidFill>
            <a:srgbClr val="12B5A6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10847927" y="2368295"/>
            <a:ext cx="347472" cy="3474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000" b="1" i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62" name="Rectangle 61"/>
          <p:cNvSpPr/>
          <p:nvPr/>
        </p:nvSpPr>
        <p:spPr>
          <a:xfrm>
            <a:off x="10829639" y="3146449"/>
            <a:ext cx="92171" cy="172821"/>
          </a:xfrm>
          <a:prstGeom prst="rect">
            <a:avLst/>
          </a:prstGeom>
          <a:solidFill>
            <a:srgbClr val="12B5A6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Rectangle 62"/>
          <p:cNvSpPr/>
          <p:nvPr/>
        </p:nvSpPr>
        <p:spPr>
          <a:xfrm>
            <a:off x="10960215" y="3058118"/>
            <a:ext cx="92171" cy="261152"/>
          </a:xfrm>
          <a:prstGeom prst="rect">
            <a:avLst/>
          </a:prstGeom>
          <a:solidFill>
            <a:srgbClr val="12B5A6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11090791" y="2973627"/>
            <a:ext cx="92171" cy="345643"/>
          </a:xfrm>
          <a:prstGeom prst="rect">
            <a:avLst/>
          </a:prstGeom>
          <a:solidFill>
            <a:srgbClr val="12B5A6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TextBox 64"/>
          <p:cNvSpPr txBox="1"/>
          <p:nvPr/>
        </p:nvSpPr>
        <p:spPr>
          <a:xfrm>
            <a:off x="10476650" y="3410711"/>
            <a:ext cx="1090024" cy="514921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Transplant</a:t>
            </a:r>
          </a:p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consideration for</a:t>
            </a:r>
          </a:p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high-risk</a:t>
            </a:r>
          </a:p>
        </p:txBody>
      </p:sp>
      <p:sp>
        <p:nvSpPr>
          <p:cNvPr id="66" name="Rounded Rectangle 65"/>
          <p:cNvSpPr/>
          <p:nvPr/>
        </p:nvSpPr>
        <p:spPr>
          <a:xfrm>
            <a:off x="411480" y="4572000"/>
            <a:ext cx="5870448" cy="1389888"/>
          </a:xfrm>
          <a:prstGeom prst="roundRect">
            <a:avLst>
              <a:gd name="adj" fmla="val 45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429768" y="4709160"/>
            <a:ext cx="41148" cy="1115568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612648" y="4727448"/>
            <a:ext cx="5468112" cy="2286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150" b="1" i="0">
                <a:solidFill>
                  <a:srgbClr val="2F5FDE"/>
                </a:solidFill>
                <a:latin typeface="Calibri"/>
              </a:rPr>
              <a:t>WHAT THIS MEANS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612648" y="5038344"/>
            <a:ext cx="5468112" cy="78638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Claims-based line-of-therapy construction should incorporate transitions driven by MRD</a:t>
            </a:r>
          </a:p>
          <a:p>
            <a:pPr algn="l">
              <a:lnSpc>
                <a:spcPct val="132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status, biologic subgrouping, and response assessment because these factors determine</a:t>
            </a:r>
          </a:p>
          <a:p>
            <a:pPr algn="l">
              <a:lnSpc>
                <a:spcPct val="132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escalation and transplant pathways. Age setting and molecular classification also define</a:t>
            </a:r>
          </a:p>
          <a:p>
            <a:pPr algn="l">
              <a:lnSpc>
                <a:spcPct val="132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distinct treatment journeys.</a:t>
            </a:r>
          </a:p>
        </p:txBody>
      </p:sp>
      <p:sp>
        <p:nvSpPr>
          <p:cNvPr id="70" name="Rounded Rectangle 69"/>
          <p:cNvSpPr/>
          <p:nvPr/>
        </p:nvSpPr>
        <p:spPr>
          <a:xfrm>
            <a:off x="6409944" y="4572000"/>
            <a:ext cx="5370271" cy="1389888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2700">
            <a:solidFill>
              <a:srgbClr val="DDE3E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TextBox 70"/>
          <p:cNvSpPr txBox="1"/>
          <p:nvPr/>
        </p:nvSpPr>
        <p:spPr>
          <a:xfrm>
            <a:off x="6611112" y="4745736"/>
            <a:ext cx="1463040" cy="2286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200" b="1" i="0">
                <a:solidFill>
                  <a:srgbClr val="2F5FDE"/>
                </a:solidFill>
                <a:latin typeface="Calibri"/>
              </a:rPr>
              <a:t>SOURCES</a:t>
            </a:r>
          </a:p>
        </p:txBody>
      </p:sp>
      <p:sp>
        <p:nvSpPr>
          <p:cNvPr id="72" name="Rectangle 71"/>
          <p:cNvSpPr/>
          <p:nvPr/>
        </p:nvSpPr>
        <p:spPr>
          <a:xfrm>
            <a:off x="6611112" y="5010912"/>
            <a:ext cx="384048" cy="21945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Rounded Rectangle 72"/>
          <p:cNvSpPr/>
          <p:nvPr/>
        </p:nvSpPr>
        <p:spPr>
          <a:xfrm>
            <a:off x="6611112" y="5193792"/>
            <a:ext cx="689356" cy="310896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Orphanet</a:t>
            </a:r>
          </a:p>
        </p:txBody>
      </p:sp>
      <p:sp>
        <p:nvSpPr>
          <p:cNvPr id="74" name="Rounded Rectangle 73"/>
          <p:cNvSpPr/>
          <p:nvPr/>
        </p:nvSpPr>
        <p:spPr>
          <a:xfrm>
            <a:off x="7410196" y="5193792"/>
            <a:ext cx="502920" cy="310896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NCI</a:t>
            </a:r>
          </a:p>
        </p:txBody>
      </p:sp>
      <p:sp>
        <p:nvSpPr>
          <p:cNvPr id="75" name="Rounded Rectangle 74"/>
          <p:cNvSpPr/>
          <p:nvPr/>
        </p:nvSpPr>
        <p:spPr>
          <a:xfrm>
            <a:off x="8022844" y="5193792"/>
            <a:ext cx="502920" cy="310896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SEER</a:t>
            </a:r>
          </a:p>
        </p:txBody>
      </p:sp>
      <p:sp>
        <p:nvSpPr>
          <p:cNvPr id="76" name="Rounded Rectangle 75"/>
          <p:cNvSpPr/>
          <p:nvPr/>
        </p:nvSpPr>
        <p:spPr>
          <a:xfrm>
            <a:off x="8635492" y="5193792"/>
            <a:ext cx="741235" cy="310896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Cdc Icd10</a:t>
            </a:r>
          </a:p>
        </p:txBody>
      </p:sp>
      <p:sp>
        <p:nvSpPr>
          <p:cNvPr id="77" name="Rounded Rectangle 76"/>
          <p:cNvSpPr/>
          <p:nvPr/>
        </p:nvSpPr>
        <p:spPr>
          <a:xfrm>
            <a:off x="9486455" y="5193792"/>
            <a:ext cx="741235" cy="310896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Europepmc</a:t>
            </a:r>
          </a:p>
        </p:txBody>
      </p:sp>
      <p:sp>
        <p:nvSpPr>
          <p:cNvPr id="78" name="Rounded Rectangle 77"/>
          <p:cNvSpPr/>
          <p:nvPr/>
        </p:nvSpPr>
        <p:spPr>
          <a:xfrm>
            <a:off x="10337418" y="5193792"/>
            <a:ext cx="585597" cy="310896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Pubmed</a:t>
            </a:r>
          </a:p>
        </p:txBody>
      </p:sp>
      <p:sp>
        <p:nvSpPr>
          <p:cNvPr id="79" name="Rounded Rectangle 78"/>
          <p:cNvSpPr/>
          <p:nvPr/>
        </p:nvSpPr>
        <p:spPr>
          <a:xfrm>
            <a:off x="6611112" y="5605272"/>
            <a:ext cx="1052512" cy="310896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Ashpublications</a:t>
            </a:r>
          </a:p>
        </p:txBody>
      </p:sp>
      <p:sp>
        <p:nvSpPr>
          <p:cNvPr id="80" name="Rounded Rectangle 79"/>
          <p:cNvSpPr/>
          <p:nvPr/>
        </p:nvSpPr>
        <p:spPr>
          <a:xfrm>
            <a:off x="7773352" y="5605272"/>
            <a:ext cx="689356" cy="310896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Open Web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411480" y="6565392"/>
            <a:ext cx="2743200" cy="20116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900" b="0" i="0">
                <a:solidFill>
                  <a:srgbClr val="9AA3B2"/>
                </a:solidFill>
                <a:latin typeface="Calibri"/>
              </a:rPr>
              <a:t>© 2026 ProcDNA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11231575" y="6565392"/>
            <a:ext cx="548640" cy="20116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lnSpc>
                <a:spcPct val="124000"/>
              </a:lnSpc>
            </a:pPr>
            <a:r>
              <a:rPr sz="900" b="0" i="0">
                <a:solidFill>
                  <a:srgbClr val="9AA3B2"/>
                </a:solidFill>
                <a:latin typeface="Calibri"/>
              </a:rPr>
              <a:t>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