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14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1150677" y="283464"/>
            <a:ext cx="629538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Logic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9678493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Line-of-Therapy Rules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04672"/>
            <a:ext cx="11368735" cy="688848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896112"/>
            <a:ext cx="41148" cy="50596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950976"/>
            <a:ext cx="11002975" cy="3962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The supplied evidence provides therapy-specific cycle timing and interruption rules for BLINCYTO and BESPONSA that may support line advancement, continuation, and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discontinuation logic in ALL claims sequencing. The document does not provide a complete standardized U.S. claims-based line-of-therapy algorithm.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11480" y="1658112"/>
            <a:ext cx="5519109" cy="925446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565721" y="1812353"/>
            <a:ext cx="374585" cy="374585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5721" y="1812353"/>
            <a:ext cx="374585" cy="37458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204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72512" y="1812353"/>
            <a:ext cx="4703836" cy="6169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65" b="0" i="0">
                <a:solidFill>
                  <a:srgbClr val="1B2A6E"/>
                </a:solidFill>
                <a:latin typeface="Calibri"/>
              </a:rPr>
              <a:t>BLINCYTO induction or consolidation consists of 28 days of</a:t>
            </a:r>
          </a:p>
          <a:p>
            <a:pPr algn="l">
              <a:lnSpc>
                <a:spcPct val="128000"/>
              </a:lnSpc>
            </a:pPr>
            <a:r>
              <a:rPr sz="1265" b="0" i="0">
                <a:solidFill>
                  <a:srgbClr val="1B2A6E"/>
                </a:solidFill>
                <a:latin typeface="Calibri"/>
              </a:rPr>
              <a:t>continuous intravenous infusion followed by a 14-day treatment-free</a:t>
            </a:r>
          </a:p>
          <a:p>
            <a:pPr algn="l">
              <a:lnSpc>
                <a:spcPct val="128000"/>
              </a:lnSpc>
            </a:pPr>
            <a:r>
              <a:rPr sz="1265" b="0" i="0">
                <a:solidFill>
                  <a:srgbClr val="1B2A6E"/>
                </a:solidFill>
                <a:latin typeface="Calibri"/>
              </a:rPr>
              <a:t>interval.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61105" y="1658112"/>
            <a:ext cx="5519109" cy="925446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415346" y="1812353"/>
            <a:ext cx="374585" cy="374585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15346" y="1812353"/>
            <a:ext cx="374585" cy="37458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204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22137" y="1812353"/>
            <a:ext cx="4703836" cy="6169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65" b="0" i="0">
                <a:solidFill>
                  <a:srgbClr val="1B2A6E"/>
                </a:solidFill>
                <a:latin typeface="Calibri"/>
              </a:rPr>
              <a:t>BLINCYTO continued therapy consists of 28 days of continuous</a:t>
            </a:r>
          </a:p>
          <a:p>
            <a:pPr algn="l">
              <a:lnSpc>
                <a:spcPct val="128000"/>
              </a:lnSpc>
            </a:pPr>
            <a:r>
              <a:rPr sz="1265" b="0" i="0">
                <a:solidFill>
                  <a:srgbClr val="1B2A6E"/>
                </a:solidFill>
                <a:latin typeface="Calibri"/>
              </a:rPr>
              <a:t>intravenous infusion followed by a 56-day treatment-free interval.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11480" y="2737799"/>
            <a:ext cx="5519109" cy="719792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565721" y="2892040"/>
            <a:ext cx="374585" cy="374585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65721" y="2892040"/>
            <a:ext cx="374585" cy="37458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204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72512" y="2892040"/>
            <a:ext cx="4703836" cy="4113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65" b="0" i="0">
                <a:solidFill>
                  <a:srgbClr val="1B2A6E"/>
                </a:solidFill>
                <a:latin typeface="Calibri"/>
              </a:rPr>
              <a:t>BLINCYTO interruptions due to adverse reactions that are 7 days or</a:t>
            </a:r>
          </a:p>
          <a:p>
            <a:pPr algn="l">
              <a:lnSpc>
                <a:spcPct val="128000"/>
              </a:lnSpc>
            </a:pPr>
            <a:r>
              <a:rPr sz="1265" b="0" i="0">
                <a:solidFill>
                  <a:srgbClr val="1B2A6E"/>
                </a:solidFill>
                <a:latin typeface="Calibri"/>
              </a:rPr>
              <a:t>less may continue within the same cycle.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61105" y="2737799"/>
            <a:ext cx="5519109" cy="719792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415346" y="2892040"/>
            <a:ext cx="374585" cy="374585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15346" y="2892040"/>
            <a:ext cx="374585" cy="37458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204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22137" y="2892040"/>
            <a:ext cx="4703836" cy="4113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65" b="0" i="0">
                <a:solidFill>
                  <a:srgbClr val="1B2A6E"/>
                </a:solidFill>
                <a:latin typeface="Calibri"/>
              </a:rPr>
              <a:t>BLINCYTO interruptions longer than 7 days require starting a new</a:t>
            </a:r>
          </a:p>
          <a:p>
            <a:pPr algn="l">
              <a:lnSpc>
                <a:spcPct val="128000"/>
              </a:lnSpc>
            </a:pPr>
            <a:r>
              <a:rPr sz="1265" b="0" i="0">
                <a:solidFill>
                  <a:srgbClr val="1B2A6E"/>
                </a:solidFill>
                <a:latin typeface="Calibri"/>
              </a:rPr>
              <a:t>cycle.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11480" y="3611832"/>
            <a:ext cx="5519109" cy="1131101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565721" y="3766073"/>
            <a:ext cx="374585" cy="374585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65721" y="3766073"/>
            <a:ext cx="374585" cy="37458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204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72512" y="3766073"/>
            <a:ext cx="4703836" cy="822619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65" b="0" i="0">
                <a:solidFill>
                  <a:srgbClr val="1B2A6E"/>
                </a:solidFill>
                <a:latin typeface="Calibri"/>
              </a:rPr>
              <a:t>BESPONSA Cycle 1 is 3 weeks in duration and may be extended to 4</a:t>
            </a:r>
          </a:p>
          <a:p>
            <a:pPr algn="l">
              <a:lnSpc>
                <a:spcPct val="128000"/>
              </a:lnSpc>
            </a:pPr>
            <a:r>
              <a:rPr sz="1265" b="0" i="0">
                <a:solidFill>
                  <a:srgbClr val="1B2A6E"/>
                </a:solidFill>
                <a:latin typeface="Calibri"/>
              </a:rPr>
              <a:t>weeks for complete remission, complete remission with incomplete</a:t>
            </a:r>
          </a:p>
          <a:p>
            <a:pPr algn="l">
              <a:lnSpc>
                <a:spcPct val="128000"/>
              </a:lnSpc>
            </a:pPr>
            <a:r>
              <a:rPr sz="1265" b="0" i="0">
                <a:solidFill>
                  <a:srgbClr val="1B2A6E"/>
                </a:solidFill>
                <a:latin typeface="Calibri"/>
              </a:rPr>
              <a:t>hematologic recovery, or toxicity recovery.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261105" y="3611832"/>
            <a:ext cx="5519109" cy="1131101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415346" y="3766073"/>
            <a:ext cx="374585" cy="374585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15346" y="3766073"/>
            <a:ext cx="374585" cy="37458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204" b="1" i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922137" y="3766073"/>
            <a:ext cx="4703836" cy="822619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65" b="0" i="0">
                <a:solidFill>
                  <a:srgbClr val="1B2A6E"/>
                </a:solidFill>
                <a:latin typeface="Calibri"/>
              </a:rPr>
              <a:t>BESPONSA interruptions greater than 28 days may require</a:t>
            </a:r>
          </a:p>
          <a:p>
            <a:pPr algn="l">
              <a:lnSpc>
                <a:spcPct val="128000"/>
              </a:lnSpc>
            </a:pPr>
            <a:r>
              <a:rPr sz="1265" b="0" i="0">
                <a:solidFill>
                  <a:srgbClr val="1B2A6E"/>
                </a:solidFill>
                <a:latin typeface="Calibri"/>
              </a:rPr>
              <a:t>consideration of permanent discontinuation, and HSCT-directed</a:t>
            </a:r>
          </a:p>
          <a:p>
            <a:pPr algn="l">
              <a:lnSpc>
                <a:spcPct val="128000"/>
              </a:lnSpc>
            </a:pPr>
            <a:r>
              <a:rPr sz="1265" b="0" i="0">
                <a:solidFill>
                  <a:srgbClr val="1B2A6E"/>
                </a:solidFill>
                <a:latin typeface="Calibri"/>
              </a:rPr>
              <a:t>treatment is recommended for 2 cycles in patients proceeding to</a:t>
            </a:r>
          </a:p>
          <a:p>
            <a:pPr algn="l">
              <a:lnSpc>
                <a:spcPct val="128000"/>
              </a:lnSpc>
            </a:pPr>
            <a:r>
              <a:rPr sz="1265" b="0" i="0">
                <a:solidFill>
                  <a:srgbClr val="1B2A6E"/>
                </a:solidFill>
                <a:latin typeface="Calibri"/>
              </a:rPr>
              <a:t>hematopoietic stem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095847" y="1658112"/>
            <a:ext cx="10972" cy="3084821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411480" y="4907534"/>
            <a:ext cx="5103430" cy="1493266"/>
          </a:xfrm>
          <a:prstGeom prst="roundRect">
            <a:avLst>
              <a:gd name="adj" fmla="val 4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429768" y="5017262"/>
            <a:ext cx="41148" cy="1273810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5035550"/>
            <a:ext cx="473767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100" b="1" i="0">
                <a:solidFill>
                  <a:srgbClr val="2F5FDE"/>
                </a:solidFill>
                <a:latin typeface="Calibri"/>
              </a:rPr>
              <a:t>WHAT THIS MEANS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94360" y="5291582"/>
            <a:ext cx="4737670" cy="98120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These timing and interruption thresholds can support cycle segmentation and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treatment continuation logic for relapsed or refractory ALL therapies in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claims analyses. Additional governance rules are still required for regimen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aggregation, maintenance grouping, and cross-agent line advancement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definitions.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789230" y="4925822"/>
            <a:ext cx="137160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789230" y="5163566"/>
            <a:ext cx="502920" cy="20116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5789230" y="5291582"/>
            <a:ext cx="930465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Openfda Label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829423" y="5291582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Dailymed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7610219" y="5291582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Nlm Hcpcs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8442894" y="529158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ESMO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9055542" y="5291582"/>
            <a:ext cx="826706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Openfda Ndc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9991976" y="5291582"/>
            <a:ext cx="1086104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Openfda Drugsfda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5789230" y="5675630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Cms Hcpcs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621905" y="5675630"/>
            <a:ext cx="826706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Purple Book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7558339" y="5675630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