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18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030534" y="283464"/>
            <a:ext cx="749681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Journey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55835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Treatment Journey States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77824"/>
            <a:ext cx="11368735" cy="1009650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969264"/>
            <a:ext cx="41148" cy="82677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1060704"/>
            <a:ext cx="10948111" cy="6438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The supplied documents describe ALL as a prolonged multiphase treatment journey with induction, consolidation, maintenance, remission surveillance,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relapsed or refractory treatment, and possible HSCT or CAR-T pathways. Response states include CR, CRi, MRD positivity, MRD negativity, relapse, and</a:t>
            </a:r>
          </a:p>
          <a:p>
            <a:pPr algn="l">
              <a:lnSpc>
                <a:spcPct val="130000"/>
              </a:lnSpc>
            </a:pPr>
            <a:r>
              <a:rPr sz="1300" b="0" i="0">
                <a:solidFill>
                  <a:srgbClr val="47556B"/>
                </a:solidFill>
                <a:latin typeface="Calibri"/>
              </a:rPr>
              <a:t>transplant eligibility.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11480" y="2084831"/>
            <a:ext cx="11368735" cy="2124265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21208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9629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629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5" name="Teardrop 14"/>
          <p:cNvSpPr/>
          <p:nvPr/>
        </p:nvSpPr>
        <p:spPr>
          <a:xfrm>
            <a:off x="1054817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154670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501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Induction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combination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chemotherapy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885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19" name="Chevron 18"/>
          <p:cNvSpPr/>
          <p:nvPr/>
        </p:nvSpPr>
        <p:spPr>
          <a:xfrm>
            <a:off x="192858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403671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40367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2" name="Teardrop 21"/>
          <p:cNvSpPr/>
          <p:nvPr/>
        </p:nvSpPr>
        <p:spPr>
          <a:xfrm>
            <a:off x="2462193" y="2935223"/>
            <a:ext cx="230428" cy="288036"/>
          </a:xfrm>
          <a:prstGeom prst="teardrop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562045" y="3223259"/>
            <a:ext cx="30723" cy="76809"/>
          </a:xfrm>
          <a:prstGeom prst="rect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3239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Consolidation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phase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chemotherapy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2623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26" name="Chevron 25"/>
          <p:cNvSpPr/>
          <p:nvPr/>
        </p:nvSpPr>
        <p:spPr>
          <a:xfrm>
            <a:off x="333595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3811047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81104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9" name="Teardrop 28"/>
          <p:cNvSpPr/>
          <p:nvPr/>
        </p:nvSpPr>
        <p:spPr>
          <a:xfrm>
            <a:off x="3869569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969421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439771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Maintenance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continued therapy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33607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33" name="Chevron 32"/>
          <p:cNvSpPr/>
          <p:nvPr/>
        </p:nvSpPr>
        <p:spPr>
          <a:xfrm>
            <a:off x="4743335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218423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218423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200135" y="3146449"/>
            <a:ext cx="92171" cy="172821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330711" y="3058118"/>
            <a:ext cx="92171" cy="261152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461288" y="2973627"/>
            <a:ext cx="92171" cy="345643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847147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CR or CRi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assessment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040983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1" name="Chevron 40"/>
          <p:cNvSpPr/>
          <p:nvPr/>
        </p:nvSpPr>
        <p:spPr>
          <a:xfrm>
            <a:off x="6150711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7EC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625799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25799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4" name="Wave 43"/>
          <p:cNvSpPr/>
          <p:nvPr/>
        </p:nvSpPr>
        <p:spPr>
          <a:xfrm>
            <a:off x="6607511" y="3058118"/>
            <a:ext cx="384048" cy="138257"/>
          </a:xfrm>
          <a:prstGeom prst="wav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254523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MRD-positive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MRD-negative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448359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47" name="Chevron 46"/>
          <p:cNvSpPr/>
          <p:nvPr/>
        </p:nvSpPr>
        <p:spPr>
          <a:xfrm>
            <a:off x="7558087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3F5E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033175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033175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50" name="Teardrop 49"/>
          <p:cNvSpPr/>
          <p:nvPr/>
        </p:nvSpPr>
        <p:spPr>
          <a:xfrm>
            <a:off x="8091696" y="2935223"/>
            <a:ext cx="230428" cy="288036"/>
          </a:xfrm>
          <a:prstGeom prst="teardrop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191549" y="3223259"/>
            <a:ext cx="30723" cy="76809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7661899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Relapsed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refractory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treatment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55735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54" name="Chevron 53"/>
          <p:cNvSpPr/>
          <p:nvPr/>
        </p:nvSpPr>
        <p:spPr>
          <a:xfrm>
            <a:off x="8965463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EFEA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9440551" y="2368295"/>
            <a:ext cx="347472" cy="347472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440551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7" name="Oval 56"/>
          <p:cNvSpPr/>
          <p:nvPr/>
        </p:nvSpPr>
        <p:spPr>
          <a:xfrm>
            <a:off x="9533637" y="2935223"/>
            <a:ext cx="161300" cy="161300"/>
          </a:xfrm>
          <a:prstGeom prst="ellipse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rapezoid 57"/>
          <p:cNvSpPr/>
          <p:nvPr/>
        </p:nvSpPr>
        <p:spPr>
          <a:xfrm>
            <a:off x="9456827" y="3067489"/>
            <a:ext cx="314919" cy="192024"/>
          </a:xfrm>
          <a:prstGeom prst="trapezoid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9069275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HSCT bridge or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transplant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263111" y="3165251"/>
            <a:ext cx="109728" cy="2377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700" b="1" i="0">
                <a:solidFill>
                  <a:srgbClr val="8A94A6"/>
                </a:solidFill>
                <a:latin typeface="Calibri"/>
              </a:rPr>
              <a:t>›</a:t>
            </a:r>
          </a:p>
        </p:txBody>
      </p:sp>
      <p:sp>
        <p:nvSpPr>
          <p:cNvPr id="61" name="Chevron 60"/>
          <p:cNvSpPr/>
          <p:nvPr/>
        </p:nvSpPr>
        <p:spPr>
          <a:xfrm>
            <a:off x="10372839" y="2542031"/>
            <a:ext cx="1297647" cy="1484185"/>
          </a:xfrm>
          <a:prstGeom prst="chevron">
            <a:avLst>
              <a:gd name="adj" fmla="val 20000"/>
            </a:avLst>
          </a:prstGeom>
          <a:solidFill>
            <a:srgbClr val="FBEFE3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10847927" y="2368295"/>
            <a:ext cx="347472" cy="347472"/>
          </a:xfrm>
          <a:prstGeom prst="ellipse">
            <a:avLst/>
          </a:prstGeom>
          <a:solidFill>
            <a:srgbClr val="12B5A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0847927" y="2368295"/>
            <a:ext cx="347472" cy="347472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0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829639" y="2935223"/>
            <a:ext cx="38404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2268" b="1" i="0">
                <a:solidFill>
                  <a:srgbClr val="12B5A6"/>
                </a:solidFill>
                <a:latin typeface="Calibri"/>
              </a:rPr>
              <a:t>↻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476650" y="3410711"/>
            <a:ext cx="1090024" cy="514921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CAR-T pathway in</a:t>
            </a:r>
          </a:p>
          <a:p>
            <a:pPr algn="ctr">
              <a:lnSpc>
                <a:spcPct val="115000"/>
              </a:lnSpc>
            </a:pPr>
            <a:r>
              <a:rPr sz="1050" b="1" i="0">
                <a:solidFill>
                  <a:srgbClr val="1B2A6E"/>
                </a:solidFill>
                <a:latin typeface="Calibri"/>
              </a:rPr>
              <a:t>relapsed disease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11480" y="4572000"/>
            <a:ext cx="5870448" cy="1389888"/>
          </a:xfrm>
          <a:prstGeom prst="roundRect">
            <a:avLst>
              <a:gd name="adj" fmla="val 45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29768" y="4709160"/>
            <a:ext cx="41148" cy="11155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12648" y="4727448"/>
            <a:ext cx="5468112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5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2648" y="5038344"/>
            <a:ext cx="5468112" cy="78638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Claims-derived line-of-therapy reconstruction can follow transitions between induction,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consolidation, maintenance, relapse treatment, HSCT, and CAR-T through encounter and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infusion patterns. Laboratory-defined remission and MRD states are clinically central but</a:t>
            </a:r>
          </a:p>
          <a:p>
            <a:pPr algn="l">
              <a:lnSpc>
                <a:spcPct val="132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are not directly observable in administrative claims.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409944" y="4572000"/>
            <a:ext cx="5370271" cy="138988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611112" y="4745736"/>
            <a:ext cx="1463040" cy="2286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611112" y="5010912"/>
            <a:ext cx="384048" cy="21945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6611112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Dailymed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7410196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NCI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8022844" y="5193792"/>
            <a:ext cx="741235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8873807" y="5193792"/>
            <a:ext cx="585597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Cibmtr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9569132" y="5193792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Asco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10181780" y="5193792"/>
            <a:ext cx="689356" cy="310896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231575" y="6565392"/>
            <a:ext cx="54864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