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970463" y="283464"/>
            <a:ext cx="80975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Clinical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49827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Epidemiology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Acute lymphocytic leukemia in the United States has a reported incidence rate of 1.9 per 100,000 men and women per year and a death rate of 0.4 per 100,000 men and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women per year. SEER reported 126,118 people living with acute lymphocytic leukemia in 2023 and a 5-year relative survival of 73.2% during 2016–2022.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1658112"/>
            <a:ext cx="2700103" cy="15771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77239" y="1823871"/>
            <a:ext cx="591999" cy="591999"/>
          </a:xfrm>
          <a:prstGeom prst="ellipse">
            <a:avLst/>
          </a:prstGeom>
          <a:solidFill>
            <a:srgbClr val="E4ECFB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98646" y="1942270"/>
            <a:ext cx="149183" cy="149183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rapezoid 13"/>
          <p:cNvSpPr/>
          <p:nvPr/>
        </p:nvSpPr>
        <p:spPr>
          <a:xfrm>
            <a:off x="727606" y="2064601"/>
            <a:ext cx="291263" cy="177599"/>
          </a:xfrm>
          <a:prstGeom prst="trapezoid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87637" y="1823871"/>
            <a:ext cx="1658187" cy="85099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942" b="1" i="0">
                <a:solidFill>
                  <a:srgbClr val="1B2A6E"/>
                </a:solidFill>
                <a:latin typeface="Calibri"/>
              </a:rPr>
              <a:t>1.9 per</a:t>
            </a:r>
          </a:p>
          <a:p>
            <a:pPr algn="l">
              <a:lnSpc>
                <a:spcPct val="115000"/>
              </a:lnSpc>
            </a:pPr>
            <a:r>
              <a:rPr sz="1942" b="1" i="0">
                <a:solidFill>
                  <a:srgbClr val="1B2A6E"/>
                </a:solidFill>
                <a:latin typeface="Calibri"/>
              </a:rPr>
              <a:t>100,000 per</a:t>
            </a:r>
          </a:p>
          <a:p>
            <a:pPr algn="l">
              <a:lnSpc>
                <a:spcPct val="115000"/>
              </a:lnSpc>
            </a:pPr>
            <a:r>
              <a:rPr sz="1942" b="1" i="0">
                <a:solidFill>
                  <a:srgbClr val="1B2A6E"/>
                </a:solidFill>
                <a:latin typeface="Calibri"/>
              </a:rPr>
              <a:t>year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7239" y="2769588"/>
            <a:ext cx="414399" cy="41439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77239" y="2882066"/>
            <a:ext cx="2368585" cy="18747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30" b="0" i="0">
                <a:solidFill>
                  <a:srgbClr val="8A94A6"/>
                </a:solidFill>
                <a:latin typeface="Calibri"/>
              </a:rPr>
              <a:t>Incidence rate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01022" y="1658112"/>
            <a:ext cx="2700103" cy="15771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3466781" y="1823871"/>
            <a:ext cx="591999" cy="591999"/>
          </a:xfrm>
          <a:prstGeom prst="ellipse">
            <a:avLst/>
          </a:prstGeom>
          <a:solidFill>
            <a:srgbClr val="E1F5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Heart 19"/>
          <p:cNvSpPr/>
          <p:nvPr/>
        </p:nvSpPr>
        <p:spPr>
          <a:xfrm>
            <a:off x="3585180" y="1963582"/>
            <a:ext cx="355199" cy="305471"/>
          </a:xfrm>
          <a:prstGeom prst="heart">
            <a:avLst/>
          </a:prstGeom>
          <a:solidFill>
            <a:srgbClr val="12A187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177179" y="1823871"/>
            <a:ext cx="1658187" cy="85099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942" b="1" i="0">
                <a:solidFill>
                  <a:srgbClr val="1B2A6E"/>
                </a:solidFill>
                <a:latin typeface="Calibri"/>
              </a:rPr>
              <a:t>0.4 per</a:t>
            </a:r>
          </a:p>
          <a:p>
            <a:pPr algn="l">
              <a:lnSpc>
                <a:spcPct val="115000"/>
              </a:lnSpc>
            </a:pPr>
            <a:r>
              <a:rPr sz="1942" b="1" i="0">
                <a:solidFill>
                  <a:srgbClr val="1B2A6E"/>
                </a:solidFill>
                <a:latin typeface="Calibri"/>
              </a:rPr>
              <a:t>100,000 per</a:t>
            </a:r>
          </a:p>
          <a:p>
            <a:pPr algn="l">
              <a:lnSpc>
                <a:spcPct val="115000"/>
              </a:lnSpc>
            </a:pPr>
            <a:r>
              <a:rPr sz="1942" b="1" i="0">
                <a:solidFill>
                  <a:srgbClr val="1B2A6E"/>
                </a:solidFill>
                <a:latin typeface="Calibri"/>
              </a:rPr>
              <a:t>year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466781" y="2769588"/>
            <a:ext cx="414399" cy="41439"/>
          </a:xfrm>
          <a:prstGeom prst="rect">
            <a:avLst/>
          </a:prstGeom>
          <a:solidFill>
            <a:srgbClr val="12A187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466781" y="2882066"/>
            <a:ext cx="2368585" cy="18747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30" b="0" i="0">
                <a:solidFill>
                  <a:srgbClr val="8A94A6"/>
                </a:solidFill>
                <a:latin typeface="Calibri"/>
              </a:rPr>
              <a:t>Death rate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90564" y="1658112"/>
            <a:ext cx="2700103" cy="15771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6356323" y="1823871"/>
            <a:ext cx="591999" cy="591999"/>
          </a:xfrm>
          <a:prstGeom prst="ellipse">
            <a:avLst/>
          </a:prstGeom>
          <a:solidFill>
            <a:srgbClr val="EEE9FB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6577730" y="1942270"/>
            <a:ext cx="149183" cy="149183"/>
          </a:xfrm>
          <a:prstGeom prst="ellipse">
            <a:avLst/>
          </a:prstGeom>
          <a:solidFill>
            <a:srgbClr val="7C5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rapezoid 26"/>
          <p:cNvSpPr/>
          <p:nvPr/>
        </p:nvSpPr>
        <p:spPr>
          <a:xfrm>
            <a:off x="6506690" y="2064601"/>
            <a:ext cx="291263" cy="177599"/>
          </a:xfrm>
          <a:prstGeom prst="trapezoid">
            <a:avLst/>
          </a:prstGeom>
          <a:solidFill>
            <a:srgbClr val="7C5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066721" y="1823871"/>
            <a:ext cx="1658187" cy="28366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942" b="1" i="0">
                <a:solidFill>
                  <a:srgbClr val="1B2A6E"/>
                </a:solidFill>
                <a:latin typeface="Calibri"/>
              </a:rPr>
              <a:t>126,118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356323" y="2510589"/>
            <a:ext cx="414399" cy="41439"/>
          </a:xfrm>
          <a:prstGeom prst="rect">
            <a:avLst/>
          </a:prstGeom>
          <a:solidFill>
            <a:srgbClr val="7C5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356323" y="2623067"/>
            <a:ext cx="2368585" cy="4464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30" b="0" i="0">
                <a:solidFill>
                  <a:srgbClr val="8A94A6"/>
                </a:solidFill>
                <a:latin typeface="Calibri"/>
              </a:rPr>
              <a:t>Estimated US prevalence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080106" y="1658112"/>
            <a:ext cx="2700103" cy="15771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9245865" y="1823871"/>
            <a:ext cx="591999" cy="591999"/>
          </a:xfrm>
          <a:prstGeom prst="ellipse">
            <a:avLst/>
          </a:prstGeom>
          <a:solidFill>
            <a:srgbClr val="DFF7F1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9364264" y="2137630"/>
            <a:ext cx="85247" cy="159839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485032" y="2055934"/>
            <a:ext cx="85247" cy="241535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605800" y="1977790"/>
            <a:ext cx="85247" cy="319679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956263" y="1823871"/>
            <a:ext cx="1658187" cy="28366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942" b="1" i="0">
                <a:solidFill>
                  <a:srgbClr val="1B2A6E"/>
                </a:solidFill>
                <a:latin typeface="Calibri"/>
              </a:rPr>
              <a:t>73.2%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245865" y="2510589"/>
            <a:ext cx="414399" cy="41439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245865" y="2623067"/>
            <a:ext cx="2368585" cy="4464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30" b="0" i="0">
                <a:solidFill>
                  <a:srgbClr val="8A94A6"/>
                </a:solidFill>
                <a:latin typeface="Calibri"/>
              </a:rPr>
              <a:t>5-year relative survival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11480" y="3424735"/>
            <a:ext cx="2700103" cy="13181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577239" y="3590494"/>
            <a:ext cx="591999" cy="591999"/>
          </a:xfrm>
          <a:prstGeom prst="ellipse">
            <a:avLst/>
          </a:prstGeom>
          <a:solidFill>
            <a:srgbClr val="E4ECFB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98646" y="3708893"/>
            <a:ext cx="149183" cy="149183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rapezoid 41"/>
          <p:cNvSpPr/>
          <p:nvPr/>
        </p:nvSpPr>
        <p:spPr>
          <a:xfrm>
            <a:off x="727606" y="3831224"/>
            <a:ext cx="291263" cy="177599"/>
          </a:xfrm>
          <a:prstGeom prst="trapezoid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287637" y="3590494"/>
            <a:ext cx="1658187" cy="28366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942" b="1" i="0">
                <a:solidFill>
                  <a:srgbClr val="1B2A6E"/>
                </a:solidFill>
                <a:latin typeface="Calibri"/>
              </a:rPr>
              <a:t>&lt;20 years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77239" y="4277212"/>
            <a:ext cx="414399" cy="41439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77239" y="4389690"/>
            <a:ext cx="2368585" cy="1874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30" b="0" i="0">
                <a:solidFill>
                  <a:srgbClr val="8A94A6"/>
                </a:solidFill>
                <a:latin typeface="Calibri"/>
              </a:rPr>
              <a:t>Most frequently diagnosed age group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3301022" y="3424735"/>
            <a:ext cx="2700103" cy="13181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3466781" y="3590494"/>
            <a:ext cx="591999" cy="591999"/>
          </a:xfrm>
          <a:prstGeom prst="ellipse">
            <a:avLst/>
          </a:prstGeom>
          <a:solidFill>
            <a:srgbClr val="E1F5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3688188" y="3708893"/>
            <a:ext cx="149183" cy="149183"/>
          </a:xfrm>
          <a:prstGeom prst="ellipse">
            <a:avLst/>
          </a:prstGeom>
          <a:solidFill>
            <a:srgbClr val="12A187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rapezoid 48"/>
          <p:cNvSpPr/>
          <p:nvPr/>
        </p:nvSpPr>
        <p:spPr>
          <a:xfrm>
            <a:off x="3617148" y="3831224"/>
            <a:ext cx="291263" cy="177599"/>
          </a:xfrm>
          <a:prstGeom prst="trapezoid">
            <a:avLst/>
          </a:prstGeom>
          <a:solidFill>
            <a:srgbClr val="12A187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177179" y="3590494"/>
            <a:ext cx="1658187" cy="28366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942" b="1" i="0">
                <a:solidFill>
                  <a:srgbClr val="1B2A6E"/>
                </a:solidFill>
                <a:latin typeface="Calibri"/>
              </a:rPr>
              <a:t>2 to 5 years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466781" y="4277212"/>
            <a:ext cx="414399" cy="41439"/>
          </a:xfrm>
          <a:prstGeom prst="rect">
            <a:avLst/>
          </a:prstGeom>
          <a:solidFill>
            <a:srgbClr val="12A187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3466781" y="4389690"/>
            <a:ext cx="2368585" cy="1874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30" b="0" i="0">
                <a:solidFill>
                  <a:srgbClr val="8A94A6"/>
                </a:solidFill>
                <a:latin typeface="Calibri"/>
              </a:rPr>
              <a:t>Peak pediatric incidence age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11480" y="4907534"/>
            <a:ext cx="5103430" cy="149326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429768" y="5017262"/>
            <a:ext cx="41148" cy="127381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594360" y="503555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94360" y="5291582"/>
            <a:ext cx="4737670" cy="98120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Claims-based cohorting should distinguish pediatric, adolescent and young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adult, and adult populations because disease incidence and outcomes differ by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age setting. Subpopulation segmentation is also relevant for adult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Philadelphia chromosome-negative B-cell ALL because outcome data were reported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separately for this subgroup.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789230" y="492582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789230" y="516356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ounded Rectangle 58"/>
          <p:cNvSpPr/>
          <p:nvPr/>
        </p:nvSpPr>
        <p:spPr>
          <a:xfrm>
            <a:off x="5789230" y="529158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Orphanet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6570026" y="529158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SEER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7182674" y="529158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Cdc Icd10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8015349" y="5291582"/>
            <a:ext cx="61918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WHO Gho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8744265" y="529158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9356913" y="529158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Europepmc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10189588" y="5291582"/>
            <a:ext cx="567309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Pubmed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5789230" y="5675630"/>
            <a:ext cx="103422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6933182" y="5675630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