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Epidemiology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Acute lymphocytic leukemia in the United States has SEER estimates of 6,250 new cases and 1,600 deaths in 2026, with 5-year relative survival of 73.2% for 2016–2022.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disease is most frequently diagnosed among people aged less than 20 years, with peak incidence between 2 and 5 years of age.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4301" y="1830933"/>
            <a:ext cx="617220" cy="617220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5141" y="1954377"/>
            <a:ext cx="155539" cy="155539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rapezoid 13"/>
          <p:cNvSpPr/>
          <p:nvPr/>
        </p:nvSpPr>
        <p:spPr>
          <a:xfrm>
            <a:off x="741074" y="2081919"/>
            <a:ext cx="303672" cy="185166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24965" y="1830933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6,250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4301" y="2546908"/>
            <a:ext cx="432054" cy="4320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430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New US cases per year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0304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475861" y="1830933"/>
            <a:ext cx="617220" cy="617220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Heart 19"/>
          <p:cNvSpPr/>
          <p:nvPr/>
        </p:nvSpPr>
        <p:spPr>
          <a:xfrm>
            <a:off x="3599305" y="1976596"/>
            <a:ext cx="370332" cy="318485"/>
          </a:xfrm>
          <a:prstGeom prst="hear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16525" y="1830933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1,600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75861" y="2546908"/>
            <a:ext cx="432054" cy="4320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7586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Deaths per year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460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67421" y="1830933"/>
            <a:ext cx="617220" cy="617220"/>
          </a:xfrm>
          <a:prstGeom prst="ellipse">
            <a:avLst/>
          </a:prstGeom>
          <a:solidFill>
            <a:srgbClr val="EEE9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598261" y="1954377"/>
            <a:ext cx="155539" cy="155539"/>
          </a:xfrm>
          <a:prstGeom prst="ellipse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rapezoid 26"/>
          <p:cNvSpPr/>
          <p:nvPr/>
        </p:nvSpPr>
        <p:spPr>
          <a:xfrm>
            <a:off x="6524194" y="2081919"/>
            <a:ext cx="303672" cy="185166"/>
          </a:xfrm>
          <a:prstGeom prst="trapezoid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08085" y="1830933"/>
            <a:ext cx="1607744" cy="5915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1.9 per</a:t>
            </a:r>
          </a:p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100,000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67421" y="2546908"/>
            <a:ext cx="432054" cy="43205"/>
          </a:xfrm>
          <a:prstGeom prst="rect">
            <a:avLst/>
          </a:prstGeom>
          <a:solidFill>
            <a:srgbClr val="7C5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6742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Incidence rate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86160" y="1658112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258981" y="1830933"/>
            <a:ext cx="617220" cy="617220"/>
          </a:xfrm>
          <a:prstGeom prst="ellipse">
            <a:avLst/>
          </a:prstGeom>
          <a:solidFill>
            <a:srgbClr val="DFF7F1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Heart 32"/>
          <p:cNvSpPr/>
          <p:nvPr/>
        </p:nvSpPr>
        <p:spPr>
          <a:xfrm>
            <a:off x="9382425" y="1976596"/>
            <a:ext cx="370332" cy="318485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99645" y="1830933"/>
            <a:ext cx="1607744" cy="59150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0.4 per</a:t>
            </a:r>
          </a:p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100,000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258981" y="2546908"/>
            <a:ext cx="432054" cy="43205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58981" y="2664179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Mortality rate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1480" y="3229965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584301" y="3402786"/>
            <a:ext cx="617220" cy="617220"/>
          </a:xfrm>
          <a:prstGeom prst="ellipse">
            <a:avLst/>
          </a:prstGeom>
          <a:solidFill>
            <a:srgbClr val="E4ECFB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5141" y="3526230"/>
            <a:ext cx="155539" cy="155539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rapezoid 39"/>
          <p:cNvSpPr/>
          <p:nvPr/>
        </p:nvSpPr>
        <p:spPr>
          <a:xfrm>
            <a:off x="741074" y="3653772"/>
            <a:ext cx="303672" cy="185166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324965" y="3402786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126,118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84301" y="4118761"/>
            <a:ext cx="432054" cy="4320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4301" y="4236032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US prevalence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303040" y="3229965"/>
            <a:ext cx="2694050" cy="1374343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475861" y="3402786"/>
            <a:ext cx="617220" cy="617220"/>
          </a:xfrm>
          <a:prstGeom prst="ellipse">
            <a:avLst/>
          </a:prstGeom>
          <a:solidFill>
            <a:srgbClr val="E1F5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599305" y="3729912"/>
            <a:ext cx="88879" cy="166649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725217" y="3644736"/>
            <a:ext cx="88879" cy="25182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851130" y="3563263"/>
            <a:ext cx="88879" cy="333298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216525" y="3402786"/>
            <a:ext cx="1607744" cy="29575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25" b="1" i="0">
                <a:solidFill>
                  <a:srgbClr val="1B2A6E"/>
                </a:solidFill>
                <a:latin typeface="Calibri"/>
              </a:rPr>
              <a:t>73.2%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475861" y="4118761"/>
            <a:ext cx="432054" cy="43205"/>
          </a:xfrm>
          <a:prstGeom prst="rect">
            <a:avLst/>
          </a:prstGeom>
          <a:solidFill>
            <a:srgbClr val="12A187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75861" y="4236032"/>
            <a:ext cx="2348408" cy="19545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82" b="0" i="0">
                <a:solidFill>
                  <a:srgbClr val="8A94A6"/>
                </a:solidFill>
                <a:latin typeface="Calibri"/>
              </a:rPr>
              <a:t>5-year survival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ALL cohorts in the United States should expect concentration in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pediatric, adolescent, and young adult populations. Survival and prevalence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figures indicate a substantial population living with treated disease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potential longitudinal therapy exposure.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21905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402701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015349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8627997" y="5473192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356913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0033950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789230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Patient Population &amp; Segmentation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materials support segmentation of ALL cohorts by age group, lineage subtype, Philadelphia chromosome status, relapse/remission state, and response/risk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category. B-cell ALL and T-cell ALL are explicitly identified immunophenotypic subtypes, and Philadelphia chromosome-positive ALL is treated as a distinct therapeutic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subgroup.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321484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4945" y="1856232"/>
            <a:ext cx="4177174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SEGMENT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29049" y="1856232"/>
            <a:ext cx="1514227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APPROXIMATE SHARE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0206" y="1856232"/>
            <a:ext cx="4996542" cy="3214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982" b="1" i="0">
                <a:solidFill>
                  <a:srgbClr val="47556B"/>
                </a:solidFill>
                <a:latin typeface="Calibri"/>
              </a:rPr>
              <a:t>DEFINING FEATURE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4945" y="21777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Children, adolescents, and young adults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29049" y="21777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1">
                <a:solidFill>
                  <a:srgbClr val="8A94A6"/>
                </a:solidFill>
                <a:latin typeface="Calibri"/>
              </a:rPr>
              <a:t>Not quantified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0206" y="21777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Most frequently diagnosed among people aged &lt;20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5646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4945" y="25701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B-cell acute lymphoblastic leukemia (B-ALL)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29049" y="25701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79.3%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70206" y="25701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9570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4945" y="29625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T-cell acute lymphoblastic leukemia (T-ALL)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29049" y="29625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20.7%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0206" y="29625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3494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4945" y="33549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Philadelphia chromosome-positive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29049" y="33549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70206" y="33549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Imatinib incorporated into therapy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7418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4945" y="37473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Philadelphia chromosome-like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29049" y="37473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70206" y="37473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Precursor B-cell ALL chromosomal alteration subtype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1342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4945" y="41397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Relapsed/refractory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29049" y="41397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0206" y="41397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Greater treatment resistance and higher risk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266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24945" y="4532116"/>
            <a:ext cx="4177174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CR2 and greater remission states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9049" y="4532116"/>
            <a:ext cx="1514227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70206" y="4532116"/>
            <a:ext cx="4996542" cy="39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085" b="0" i="0">
                <a:solidFill>
                  <a:srgbClr val="1E293B"/>
                </a:solidFill>
                <a:latin typeface="Calibri"/>
              </a:rPr>
              <a:t>Second or greater remission referenced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856232"/>
            <a:ext cx="11368735" cy="3068284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Lineage subtype, Philadelphia chromosome status, age group,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relapse/remission status are directly relevant cohort-defining forks for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analyses. The supplied evidence does not provide operational MRD 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performance-status segmentation criteria.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401878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014526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939274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616311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70463" y="283464"/>
            <a:ext cx="80975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9827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Disease Definition &amp; Taxonomy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ALL is defined as a group of rare Non-Hodgkin lymphoma characterized by malignant proliferation of lymphoid cells blocked at an early stage of differentiation. The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disease primarily affects bone marrow and peripheral blood but can infiltrate any organ or tissue.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2243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2271" y="1658112"/>
            <a:ext cx="3513227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CLASSIFICATION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87082" y="1658112"/>
            <a:ext cx="3096026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4692" y="1658112"/>
            <a:ext cx="4034729" cy="3422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45" b="1" i="0">
                <a:solidFill>
                  <a:srgbClr val="47556B"/>
                </a:solidFill>
                <a:latin typeface="Calibri"/>
              </a:rPr>
              <a:t>NOTE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2271" y="2000355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Acute lymphoblastic leukemia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7082" y="2000355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Rare Non-Hodgkin lymphoma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4692" y="2000355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Malignant proliferation of lymphoid cells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41260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2271" y="2418093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Disease involvement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87082" y="2418093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Bone marrow and peripheral blood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4692" y="2418093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Can infiltrate any organ or tissue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83034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2271" y="2835831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B-cell ALL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7082" y="2835831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Immunophenotypic lineage subtype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4692" y="2835831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CD19, CD22, cytoplasmic CD79a markers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24808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2271" y="3253569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T-cell ALL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87082" y="3253569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Immunophenotypic lineage subtype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4692" y="3253569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Cytoplasmic CD3 and CD5 markers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66582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2271" y="3671307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chromosome-positive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7082" y="3671307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Molecular/cytogenetic subtype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4692" y="3671307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Imatinib incorporated into treatment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08355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2271" y="4089045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Philadelphia chromosome-like ALL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87082" y="4089045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Precursor B-cell ALL subtype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4692" y="4089045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Chromosomal alteration subtype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1480" y="4501297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2271" y="4506783"/>
            <a:ext cx="3513227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Early T-cell precursor ALL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87082" y="4506783"/>
            <a:ext cx="3096026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Recognized subtype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4692" y="4506783"/>
            <a:ext cx="4034729" cy="4177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55" b="0" i="0">
                <a:solidFill>
                  <a:srgbClr val="1E293B"/>
                </a:solidFill>
                <a:latin typeface="Calibri"/>
              </a:rPr>
              <a:t>Referenced in supplied summary text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919035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11480" y="1658112"/>
            <a:ext cx="11368735" cy="3266409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taxonomy for claims-based analyses should preserve lineage subtype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Philadelphia chromosome status because these influence treatment selection.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The supplied materials do not provide formal WHO/ICC diagnostic thresholds or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comprehensive molecular classification schemas.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789230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57002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182674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795322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407970" y="5473192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9085007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10228959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Foundation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diagnosis around clinical presentation, marrow and blood involvement, immunophenotypic lineage assignment, and cytogenetic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or molecular subtype evaluation including Philadelphia chromosome status.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 presenting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symptoms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and blood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involvement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 extranodal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tissue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infiltration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Perform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0" name="Chevron 39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3" name="Wave 42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Identify B-cell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6" name="Chevron 45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14887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Identify T-cell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2" name="Chevron 51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5" name="Wave 54"/>
          <p:cNvSpPr/>
          <p:nvPr/>
        </p:nvSpPr>
        <p:spPr>
          <a:xfrm>
            <a:off x="9422263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cytogenetic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molecular subtype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8" name="Chevron 57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1" name="Wave 60"/>
          <p:cNvSpPr/>
          <p:nvPr/>
        </p:nvSpPr>
        <p:spPr>
          <a:xfrm>
            <a:off x="10829639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Determine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Philadelphia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chromosome status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Claims-based diagnostic identification can leverage lineage markers, disease site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involvement, and Philadelphia chromosome-associated treatment patterns. The supplied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evidence does not define formal blast thresholds, CNS workup standards, or MRD criteria.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022844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185084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Natural History &amp; Disease Journey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materials describe ALL progression from presentation and diagnosis through subtype classification, treatment stratification, remission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states, and relapsed or refractory disease.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Present with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systemic symptoms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Heart 21"/>
          <p:cNvSpPr/>
          <p:nvPr/>
        </p:nvSpPr>
        <p:spPr>
          <a:xfrm>
            <a:off x="2385383" y="2958265"/>
            <a:ext cx="384048" cy="330281"/>
          </a:xfrm>
          <a:prstGeom prst="hear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Diagnose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or blood disease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5" name="Chevron 24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Oval 27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rapezoid 28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Classify lineage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subtype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2" name="Chevron 31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5" name="Wave 34"/>
          <p:cNvSpPr/>
          <p:nvPr/>
        </p:nvSpPr>
        <p:spPr>
          <a:xfrm>
            <a:off x="5200135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Philadelphia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chromosome status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8" name="Chevron 37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1" name="Teardrop 40"/>
          <p:cNvSpPr/>
          <p:nvPr/>
        </p:nvSpPr>
        <p:spPr>
          <a:xfrm>
            <a:off x="6684321" y="2935223"/>
            <a:ext cx="230428" cy="288036"/>
          </a:xfrm>
          <a:prstGeom prst="teardrop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784173" y="3223259"/>
            <a:ext cx="30723" cy="7680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Select risk-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adapted therapy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5" name="Chevron 44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14887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Achieve remission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state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1" name="Chevron 50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422263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2F5FDE"/>
                </a:solidFill>
                <a:latin typeface="Calibri"/>
              </a:rPr>
              <a:t>↻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Monitor for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7" name="Chevron 56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829639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12B5A6"/>
                </a:solidFill>
                <a:latin typeface="Calibri"/>
              </a:rPr>
              <a:t>↻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 relapsed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refractory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disease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 course and line-of-therapy analyses should account for remission transitions and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 or refractory states, especially across lineage and Philadelphia chromosome-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defined subgroups. Age setting differences between pediatric and adult care may also affect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treatment sequencing.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022844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635492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330817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493057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Landscape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do not provide a comprehensive list of United States first-line treatment regimens for acute lymphoblastic leukemia across induction,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consolidation, maintenance, and MRD-positive settings stratified by guideline preference categories. The documents do identify some guideline or cooperative-group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treatment approaches and disease subsets. An ASCO Educational Book review states that “Contemporary COG HR ALL treatment regimens were developed from the BFM-76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regimen, with subse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170992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1830" y="2054352"/>
            <a:ext cx="441710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4240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CLASS OR MOA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83022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STATUS: APPROVED / COMPENDIA-SUPPORTED / OFF-LABEL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1804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APPROVED LINE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0586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BIOMARKER RESTRICTION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29368" y="2054352"/>
            <a:ext cx="1928081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APPROVAL DATE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78150" y="2054352"/>
            <a:ext cx="441710" cy="17099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522" b="1" i="0">
                <a:solidFill>
                  <a:srgbClr val="47556B"/>
                </a:solidFill>
                <a:latin typeface="Calibri"/>
              </a:rPr>
              <a:t>PRIMARY CODE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1830" y="2225344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FDA grants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accelerated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approval to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ponatinib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for ...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4240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3022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1804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80586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9368" y="2225344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Chemotherapy consisted of 3 cycles of induction with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vincristine and dexamethasone, 6 cycles of consolidation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alternating between methotrexate and cytarabine, and 11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cycles of maintenance with vincristine and prednisone.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78150" y="2225344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286862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1830" y="2874110"/>
            <a:ext cx="441710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Leukemia,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Version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2.2024, NCCN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Clinical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4240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83022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31804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80586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29368" y="2874110"/>
            <a:ext cx="1928081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This selection from the NCCN Guidelines for ALL focuses 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treatment recommendations for adults with newly diagnosed Ph-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negative ALL based on current evidence.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78150" y="2874110"/>
            <a:ext cx="441710" cy="73677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Journal of the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National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Comprehensive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Cancer Network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: JNCCN]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605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71830" y="3610887"/>
            <a:ext cx="441710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(NELARABINE)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4240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083022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31804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80586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29368" y="3610887"/>
            <a:ext cx="1928081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Nelarabine injection is indicated for the treatment of T-cell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acute lymphoblastic leukemia (T-ALL) and T-cell lymphoblastic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lymphoma (T-LBL) in adult and pediatric patients age 1 year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and older whose disease has not responded to or has relapsed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following…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78150" y="3610887"/>
            <a:ext cx="441710" cy="560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Alembic Pharma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ceuticals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" y="416615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71830" y="4171642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[Choice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bridging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therapy prior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to reinjection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of autologous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CAR-T…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4240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083022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31804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180586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29368" y="4171642"/>
            <a:ext cx="1928081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1278150" y="4171642"/>
            <a:ext cx="441710" cy="64876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Bulletin du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cancer]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1480" y="481492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71830" y="4820408"/>
            <a:ext cx="441710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(CLOFARABINE)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4240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083022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31804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180586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29368" y="4820408"/>
            <a:ext cx="1928081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Clofarabine injection is indicated for the treatment of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pediatric patients 1 to 21 years old with relapsed or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refractory acute lymphoblastic leukemia after at least two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prior regimens.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278150" y="4820408"/>
            <a:ext cx="441710" cy="472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[Source: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Amneal Pharmac</a:t>
            </a:r>
          </a:p>
          <a:p>
            <a:pPr algn="l">
              <a:lnSpc>
                <a:spcPct val="120000"/>
              </a:lnSpc>
            </a:pPr>
            <a:r>
              <a:rPr sz="577" b="0" i="0">
                <a:solidFill>
                  <a:srgbClr val="1E293B"/>
                </a:solidFill>
                <a:latin typeface="Calibri"/>
              </a:rPr>
              <a:t>euticals LLC]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528766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411480" y="2054352"/>
            <a:ext cx="11368735" cy="323880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578923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401878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014526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8054719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667367" y="5742431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863199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10955272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789230" y="6126479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933182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 / Standard of Care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discuss recommendations for relapsed/refractory acute lymphoblastic leukemia (ALL), including immunotherapy, targeted therapy, transplantation,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and CNS-directed therapy, but they do not provide a complete regimen-by-regimen listing organized by treatment setting, line of therapy, and guideline preference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category for all patients in the United States as of 2026-09-22. The ASH 2026 guideline for adolescents and young adults (AYAs) states that recommendations "focused on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28133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774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5486" y="2054352"/>
            <a:ext cx="7140719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GUIDELINE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64795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CURRENT VERSION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774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FDA grants accelerated approval to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ponatinib with chemotherapy for 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5486" y="2335687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Chemotherapy consisted of 3 cycles of induction with vincristine and dexamethasone, 6 cycles of consolidation alternating between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methotrexate and cytarabine, and 11 cycles of maintenance with vincristine and prednisone.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64795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818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774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Acute Lymphoblastic Leukemia,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Version 2.2024, NCCN Clinical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25486" y="2823887"/>
            <a:ext cx="7140719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This selection from the NCCN Guidelines for ALL focuses on treatment recommendations for adults with newly diagnosed Ph-negative ALL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based on current evidence.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64795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Journal of the National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Comprehensive Cancer Network :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JNCCN]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451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774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(NELARABINE)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5486" y="34568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injection is indicated for the treatment of T-cell acute lymphoblastic leukemia (T-ALL) and T-cell lymphoblastic lymphoma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(T-LBL) in adult and pediatric patients age 1 year and older whose disease has not responded to or has relapsed following…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64795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Alembic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9396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774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[Choice of bridging therapy prior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to reinjection of autologous CAR-T…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25486" y="39450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64795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Bulletin du cancer]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4278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774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(CLOFARABINE)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486" y="44332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injection is indicated for the treatment of pediatric patients 1 to 21 years old with relapsed or refractory acute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lymphoblastic leukemia after at least two prior regimens.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64795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Amneal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LLC]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9160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2054352"/>
            <a:ext cx="11368735" cy="286714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1878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014526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54719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667367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5944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372088" y="5742431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789230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Approved Therapy &amp; Label Intelligence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identify three FDA-approved drug products for acute lymphoblastic leukemia (ALL): clofarabine, imatinib mesylate, and dasatinib. Clofarabine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injection is indicated for “pediatric patients 1 to 21 years old with relapsed or refractory acute lymphoblastic leukemia after at least two prior regimens,” with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“Initial U.S. Approval: 2004.” Imatinib mesylate is indicated for “Adult patients with relapsed or refractory Philadelphia chromosome positive acute lymphoblastic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leukemia (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28133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774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SETTING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5486" y="2054352"/>
            <a:ext cx="7140719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INTENT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64795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GUIDELINE-PREFERRED REGIMENS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774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FDA grants accelerated approval to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ponatinib with chemotherapy for 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5486" y="2335687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Chemotherapy consisted of 3 cycles of induction with vincristine and dexamethasone, 6 cycles of consolidation alternating between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methotrexate and cytarabine, and 11 cycles of maintenance with vincristine and prednisone.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64795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818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774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Acute Lymphoblastic Leukemia,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Version 2.2024, NCCN Clinical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25486" y="2823887"/>
            <a:ext cx="7140719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This selection from the NCCN Guidelines for ALL focuses on treatment recommendations for adults with newly diagnosed Ph-negative ALL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based on current evidence.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64795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Journal of the National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Comprehensive Cancer Network :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JNCCN]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451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774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(NELARABINE)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5486" y="34568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injection is indicated for the treatment of T-cell acute lymphoblastic leukemia (T-ALL) and T-cell lymphoblastic lymphoma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(T-LBL) in adult and pediatric patients age 1 year and older whose disease has not responded to or has relapsed following…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64795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Alembic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9396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774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[Choice of bridging therapy prior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to reinjection of autologous CAR-T…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25486" y="39450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64795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Bulletin du cancer]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4278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774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(CLOFARABINE)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486" y="44332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injection is indicated for the treatment of pediatric patients 1 to 21 years old with relapsed or refractory acute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lymphoblastic leukemia after at least two prior regimens.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64795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Amneal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LLC]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9160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2054352"/>
            <a:ext cx="11368735" cy="286714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829423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42071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54719" y="5742431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50551" y="5742431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394503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789230" y="6126479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1878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09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Celestra 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Key Clinical &amp; Treatment Insights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49072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30784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19812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discovery phase established 8 findings across 2 stage report(s); the points below should inform downstream modelling.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45999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4024" y="161253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4024" y="161253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5240" y="161253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ALL is described as a rare lymphoid malignancy affecting marrow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blood with potential infiltration into any organ or tissue. [Source: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Orphanet]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59287" y="1459992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11831" y="1612536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1831" y="1612536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13047" y="1612536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disease burden is concentrated in children, adolescents, and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young adults, with diagnoses most frequent in patients younger than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20 years. [Source: National Cancer Institute, Surveillan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252780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64024" y="268034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64024" y="268034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5240" y="268034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U.S. SEER estimates include 6,250 projected new cases and 1,600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projected deaths in 2026. [Source: National Cancer Institute,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Surveillance, Epidemiology, and End Results Program]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9287" y="2527800"/>
            <a:ext cx="5520927" cy="915264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11831" y="2680344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1831" y="2680344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13047" y="2680344"/>
            <a:ext cx="4714623" cy="6101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do not provide a comprehensive list of United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States first-line treatment regimens for acute lymphoblastic leukemia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across induction, consolidation, maintenance, and MRD-positiv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595608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4024" y="374815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4024" y="374815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5240" y="3748152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discuss recommendations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relapsed/refractory acute lymphoblastic leukemia (ALL), including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immunotherapy, targeted therapy, transplantation, and CNS-directed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therapy, but the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59287" y="3595608"/>
            <a:ext cx="5520927" cy="1118656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411831" y="3748152"/>
            <a:ext cx="370464" cy="370464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11831" y="3748152"/>
            <a:ext cx="370464" cy="3704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191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13047" y="3748152"/>
            <a:ext cx="4714623" cy="8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The supplied documents identify three FDA-approved drug products for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acute lymphoblastic leukemia (ALL): clofarabine, imatinib mesylate,</a:t>
            </a:r>
          </a:p>
          <a:p>
            <a:pPr algn="l">
              <a:lnSpc>
                <a:spcPct val="128000"/>
              </a:lnSpc>
            </a:pPr>
            <a:r>
              <a:rPr sz="1251" b="0" i="0">
                <a:solidFill>
                  <a:srgbClr val="1B2A6E"/>
                </a:solidFill>
                <a:latin typeface="Calibri"/>
              </a:rPr>
              <a:t>and dasatinib. Clofarabine injection is indicated for “pediatri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95847" y="1459992"/>
            <a:ext cx="10972" cy="32542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4992624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230368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358384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Cdc Icd10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621905" y="5358384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02701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SEER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15349" y="5358384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627997" y="5358384"/>
            <a:ext cx="61918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 Gho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356913" y="5358384"/>
            <a:ext cx="567309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Pubmed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033950" y="5358384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789230" y="574243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70026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82674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795322" y="574243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407970" y="574243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448163" y="574243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643995" y="574243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789230" y="6126480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