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Natural History &amp; Disease Journey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materials describe ALL progression from presentation and diagnosis through subtype classification, treatment stratification, remission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states, and relapsed or refractory disease.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Present with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systemic symptoms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Heart 21"/>
          <p:cNvSpPr/>
          <p:nvPr/>
        </p:nvSpPr>
        <p:spPr>
          <a:xfrm>
            <a:off x="2385383" y="2958265"/>
            <a:ext cx="384048" cy="330281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Diagnose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or blood disease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5" name="Chevron 24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rapezoid 28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Classify lineage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subtype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2" name="Chevron 31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5" name="Wave 34"/>
          <p:cNvSpPr/>
          <p:nvPr/>
        </p:nvSpPr>
        <p:spPr>
          <a:xfrm>
            <a:off x="5200135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Philadelphia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chromosome status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8" name="Chevron 37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1" name="Teardrop 40"/>
          <p:cNvSpPr/>
          <p:nvPr/>
        </p:nvSpPr>
        <p:spPr>
          <a:xfrm>
            <a:off x="6684321" y="2935223"/>
            <a:ext cx="230428" cy="288036"/>
          </a:xfrm>
          <a:prstGeom prst="teardrop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784173" y="3223259"/>
            <a:ext cx="30723" cy="7680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Select risk-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adapted therapy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5" name="Chevron 44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14887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2F5FDE"/>
                </a:solidFill>
                <a:latin typeface="Calibri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Achieve remission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state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1" name="Chevron 50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422263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2F5FDE"/>
                </a:solidFill>
                <a:latin typeface="Calibri"/>
              </a:rPr>
              <a:t>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Monitor for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relapse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7" name="Chevron 56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829639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12B5A6"/>
                </a:solidFill>
                <a:latin typeface="Calibri"/>
              </a:rPr>
              <a:t>↻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Treat relapsed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refractory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disease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 course and line-of-therapy analyses should account for remission transitions and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relapsed or refractory states, especially across lineage and Philadelphia chromosome-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defined subgroups. Age setting differences between pediatric and adult care may also affect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treatment sequencing.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022844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635492" y="5193792"/>
            <a:ext cx="585597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330817" y="519379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493057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